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3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76" r:id="rId6"/>
    <p:sldId id="374" r:id="rId7"/>
    <p:sldId id="375" r:id="rId9"/>
    <p:sldId id="376" r:id="rId10"/>
    <p:sldId id="377" r:id="rId11"/>
    <p:sldId id="378" r:id="rId12"/>
    <p:sldId id="379" r:id="rId13"/>
    <p:sldId id="259" r:id="rId14"/>
    <p:sldId id="261" r:id="rId15"/>
    <p:sldId id="411" r:id="rId16"/>
    <p:sldId id="262" r:id="rId17"/>
    <p:sldId id="380" r:id="rId18"/>
    <p:sldId id="381" r:id="rId19"/>
    <p:sldId id="412" r:id="rId20"/>
    <p:sldId id="280" r:id="rId21"/>
    <p:sldId id="281" r:id="rId22"/>
    <p:sldId id="282" r:id="rId23"/>
    <p:sldId id="415" r:id="rId24"/>
    <p:sldId id="403" r:id="rId25"/>
    <p:sldId id="404" r:id="rId26"/>
    <p:sldId id="405" r:id="rId27"/>
    <p:sldId id="406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413" r:id="rId38"/>
    <p:sldId id="391" r:id="rId39"/>
    <p:sldId id="463" r:id="rId40"/>
    <p:sldId id="464" r:id="rId41"/>
    <p:sldId id="263" r:id="rId42"/>
    <p:sldId id="393" r:id="rId43"/>
    <p:sldId id="394" r:id="rId44"/>
    <p:sldId id="395" r:id="rId45"/>
    <p:sldId id="396" r:id="rId46"/>
    <p:sldId id="533" r:id="rId47"/>
    <p:sldId id="397" r:id="rId48"/>
    <p:sldId id="398" r:id="rId49"/>
    <p:sldId id="534" r:id="rId50"/>
    <p:sldId id="399" r:id="rId51"/>
    <p:sldId id="264" r:id="rId52"/>
    <p:sldId id="277" r:id="rId53"/>
    <p:sldId id="400" r:id="rId54"/>
    <p:sldId id="401" r:id="rId55"/>
    <p:sldId id="549" r:id="rId56"/>
    <p:sldId id="407" r:id="rId57"/>
    <p:sldId id="408" r:id="rId58"/>
    <p:sldId id="409" r:id="rId59"/>
    <p:sldId id="410" r:id="rId60"/>
    <p:sldId id="302" r:id="rId61"/>
    <p:sldId id="303" r:id="rId62"/>
    <p:sldId id="305" r:id="rId63"/>
    <p:sldId id="615" r:id="rId64"/>
    <p:sldId id="616" r:id="rId65"/>
    <p:sldId id="617" r:id="rId66"/>
    <p:sldId id="619" r:id="rId67"/>
    <p:sldId id="618" r:id="rId68"/>
    <p:sldId id="620" r:id="rId69"/>
    <p:sldId id="621" r:id="rId70"/>
    <p:sldId id="420" r:id="rId71"/>
    <p:sldId id="421" r:id="rId72"/>
    <p:sldId id="422" r:id="rId73"/>
    <p:sldId id="423" r:id="rId74"/>
    <p:sldId id="424" r:id="rId75"/>
    <p:sldId id="532" r:id="rId76"/>
    <p:sldId id="425" r:id="rId77"/>
    <p:sldId id="426" r:id="rId78"/>
    <p:sldId id="427" r:id="rId79"/>
    <p:sldId id="428" r:id="rId80"/>
    <p:sldId id="429" r:id="rId81"/>
    <p:sldId id="430" r:id="rId82"/>
    <p:sldId id="431" r:id="rId83"/>
    <p:sldId id="432" r:id="rId84"/>
    <p:sldId id="541" r:id="rId85"/>
    <p:sldId id="668" r:id="rId86"/>
    <p:sldId id="434" r:id="rId87"/>
    <p:sldId id="435" r:id="rId88"/>
    <p:sldId id="436" r:id="rId89"/>
    <p:sldId id="542" r:id="rId90"/>
    <p:sldId id="670" r:id="rId91"/>
    <p:sldId id="543" r:id="rId92"/>
    <p:sldId id="544" r:id="rId93"/>
    <p:sldId id="545" r:id="rId94"/>
    <p:sldId id="546" r:id="rId95"/>
    <p:sldId id="547" r:id="rId96"/>
    <p:sldId id="433" r:id="rId97"/>
    <p:sldId id="439" r:id="rId98"/>
    <p:sldId id="440" r:id="rId99"/>
    <p:sldId id="441" r:id="rId100"/>
    <p:sldId id="442" r:id="rId101"/>
    <p:sldId id="548" r:id="rId102"/>
    <p:sldId id="443" r:id="rId103"/>
    <p:sldId id="539" r:id="rId104"/>
    <p:sldId id="535" r:id="rId105"/>
    <p:sldId id="536" r:id="rId106"/>
    <p:sldId id="537" r:id="rId107"/>
    <p:sldId id="672" r:id="rId108"/>
    <p:sldId id="671" r:id="rId109"/>
    <p:sldId id="448" r:id="rId110"/>
    <p:sldId id="538" r:id="rId111"/>
    <p:sldId id="449" r:id="rId112"/>
    <p:sldId id="450" r:id="rId113"/>
    <p:sldId id="699" r:id="rId114"/>
    <p:sldId id="451" r:id="rId115"/>
  </p:sldIdLst>
  <p:sldSz cx="12192000" cy="6858000"/>
  <p:notesSz cx="6858000" cy="9144000"/>
  <p:embeddedFontLst>
    <p:embeddedFont>
      <p:font typeface="SimSun" panose="02010600030101010101" pitchFamily="2" charset="-122"/>
      <p:regular r:id="rId120"/>
    </p:embeddedFont>
    <p:embeddedFont>
      <p:font typeface="MS PGothic" panose="020B0600070205080204" charset="-128"/>
      <p:regular r:id="rId121"/>
    </p:embeddedFont>
    <p:embeddedFont>
      <p:font typeface="Microsoft YaHei" panose="020B0503020204020204" charset="-122"/>
      <p:regular r:id="rId122"/>
    </p:embeddedFont>
    <p:embeddedFont>
      <p:font typeface="Calibri" panose="020F0502020204030204" charset="0"/>
      <p:regular r:id="rId123"/>
      <p:bold r:id="rId124"/>
      <p:italic r:id="rId125"/>
      <p:boldItalic r:id="rId126"/>
    </p:embeddedFont>
    <p:embeddedFont>
      <p:font typeface="MS Gothic" panose="020B0609070205080204" charset="-128"/>
      <p:regular r:id="rId127"/>
    </p:embeddedFont>
  </p:embeddedFontLst>
  <p:custDataLst>
    <p:tags r:id="rId1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8121CC7-C46A-4F3C-9CA9-A1174BA7E355}">
          <p14:sldIdLst>
            <p14:sldId id="256"/>
            <p14:sldId id="257"/>
            <p14:sldId id="258"/>
            <p14:sldId id="276"/>
            <p14:sldId id="374"/>
            <p14:sldId id="375"/>
            <p14:sldId id="376"/>
            <p14:sldId id="377"/>
            <p14:sldId id="378"/>
            <p14:sldId id="379"/>
            <p14:sldId id="259"/>
            <p14:sldId id="261"/>
            <p14:sldId id="411"/>
            <p14:sldId id="262"/>
            <p14:sldId id="380"/>
            <p14:sldId id="381"/>
            <p14:sldId id="412"/>
            <p14:sldId id="280"/>
            <p14:sldId id="281"/>
            <p14:sldId id="282"/>
            <p14:sldId id="415"/>
            <p14:sldId id="403"/>
            <p14:sldId id="404"/>
            <p14:sldId id="405"/>
            <p14:sldId id="406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413"/>
            <p14:sldId id="391"/>
            <p14:sldId id="463"/>
            <p14:sldId id="464"/>
            <p14:sldId id="263"/>
            <p14:sldId id="393"/>
            <p14:sldId id="394"/>
            <p14:sldId id="395"/>
            <p14:sldId id="396"/>
            <p14:sldId id="533"/>
            <p14:sldId id="397"/>
            <p14:sldId id="398"/>
            <p14:sldId id="534"/>
            <p14:sldId id="399"/>
            <p14:sldId id="264"/>
            <p14:sldId id="277"/>
            <p14:sldId id="400"/>
            <p14:sldId id="401"/>
            <p14:sldId id="549"/>
            <p14:sldId id="407"/>
            <p14:sldId id="408"/>
            <p14:sldId id="409"/>
            <p14:sldId id="410"/>
            <p14:sldId id="302"/>
            <p14:sldId id="303"/>
            <p14:sldId id="305"/>
            <p14:sldId id="615"/>
            <p14:sldId id="616"/>
            <p14:sldId id="617"/>
            <p14:sldId id="619"/>
            <p14:sldId id="618"/>
            <p14:sldId id="620"/>
            <p14:sldId id="621"/>
            <p14:sldId id="420"/>
            <p14:sldId id="421"/>
            <p14:sldId id="422"/>
            <p14:sldId id="423"/>
            <p14:sldId id="424"/>
            <p14:sldId id="532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541"/>
            <p14:sldId id="668"/>
            <p14:sldId id="434"/>
            <p14:sldId id="435"/>
            <p14:sldId id="436"/>
            <p14:sldId id="542"/>
            <p14:sldId id="670"/>
            <p14:sldId id="543"/>
            <p14:sldId id="544"/>
            <p14:sldId id="545"/>
            <p14:sldId id="546"/>
            <p14:sldId id="547"/>
            <p14:sldId id="433"/>
            <p14:sldId id="439"/>
            <p14:sldId id="440"/>
            <p14:sldId id="441"/>
            <p14:sldId id="442"/>
            <p14:sldId id="548"/>
            <p14:sldId id="443"/>
            <p14:sldId id="539"/>
            <p14:sldId id="535"/>
            <p14:sldId id="536"/>
            <p14:sldId id="537"/>
            <p14:sldId id="672"/>
            <p14:sldId id="671"/>
            <p14:sldId id="448"/>
            <p14:sldId id="538"/>
            <p14:sldId id="449"/>
            <p14:sldId id="450"/>
            <p14:sldId id="699"/>
            <p14:sldId id="45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 LapChun" initials="WL" lastIdx="1" clrIdx="0"/>
  <p:cmAuthor id="2" name="Tony" initials="Tony" lastIdx="1" clrIdx="1"/>
  <p:cmAuthor id="3" name="h" initials="h" lastIdx="4" clrIdx="2"/>
  <p:cmAuthor id="4" name="Neusoft" initials="N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125" autoAdjust="0"/>
  </p:normalViewPr>
  <p:slideViewPr>
    <p:cSldViewPr snapToGrid="0">
      <p:cViewPr varScale="1">
        <p:scale>
          <a:sx n="63" d="100"/>
          <a:sy n="63" d="100"/>
        </p:scale>
        <p:origin x="8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8" Type="http://schemas.openxmlformats.org/officeDocument/2006/relationships/tags" Target="tags/tag12.xml"/><Relationship Id="rId127" Type="http://schemas.openxmlformats.org/officeDocument/2006/relationships/font" Target="fonts/font8.fntdata"/><Relationship Id="rId126" Type="http://schemas.openxmlformats.org/officeDocument/2006/relationships/font" Target="fonts/font7.fntdata"/><Relationship Id="rId125" Type="http://schemas.openxmlformats.org/officeDocument/2006/relationships/font" Target="fonts/font6.fntdata"/><Relationship Id="rId124" Type="http://schemas.openxmlformats.org/officeDocument/2006/relationships/font" Target="fonts/font5.fntdata"/><Relationship Id="rId123" Type="http://schemas.openxmlformats.org/officeDocument/2006/relationships/font" Target="fonts/font4.fntdata"/><Relationship Id="rId122" Type="http://schemas.openxmlformats.org/officeDocument/2006/relationships/font" Target="fonts/font3.fntdata"/><Relationship Id="rId121" Type="http://schemas.openxmlformats.org/officeDocument/2006/relationships/font" Target="fonts/font2.fntdata"/><Relationship Id="rId120" Type="http://schemas.openxmlformats.org/officeDocument/2006/relationships/font" Target="fonts/font1.fntdata"/><Relationship Id="rId12" Type="http://schemas.openxmlformats.org/officeDocument/2006/relationships/slide" Target="slides/slide9.xml"/><Relationship Id="rId119" Type="http://schemas.openxmlformats.org/officeDocument/2006/relationships/commentAuthors" Target="commentAuthors.xml"/><Relationship Id="rId118" Type="http://schemas.openxmlformats.org/officeDocument/2006/relationships/tableStyles" Target="tableStyles.xml"/><Relationship Id="rId117" Type="http://schemas.openxmlformats.org/officeDocument/2006/relationships/viewProps" Target="viewProps.xml"/><Relationship Id="rId116" Type="http://schemas.openxmlformats.org/officeDocument/2006/relationships/presProps" Target="presProps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A3F0CAC2-290B-4447-A1A9-9DF2412B29D5}" type="slidenum">
              <a:rPr lang="en-US" altLang="en-US" sz="1200"/>
            </a:fld>
            <a:endParaRPr lang="en-US" altLang="en-US" sz="12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DF34FE36-22BB-471F-B5BA-20ABB5BF6430}" type="slidenum">
              <a:rPr lang="en-US" altLang="en-US" sz="1200"/>
            </a:fld>
            <a:endParaRPr lang="en-US" altLang="en-U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F66F3D21-A5A9-4DF0-817E-313DA5AE0CC9}" type="slidenum">
              <a:rPr lang="en-US" altLang="en-US" sz="1200"/>
            </a:fld>
            <a:endParaRPr lang="en-US" altLang="en-US" sz="1200"/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1681DB7B-8BB9-428D-983D-60F2DF463925}" type="slidenum">
              <a:rPr lang="en-US" altLang="en-US" sz="1200"/>
            </a:fld>
            <a:endParaRPr lang="en-US" altLang="en-US" sz="1200"/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61469615-0B6C-4E37-A5DC-FDCF4C566C37}" type="slidenum">
              <a:rPr lang="en-US" altLang="en-US" sz="1200"/>
            </a:fld>
            <a:endParaRPr lang="en-US" altLang="en-US" sz="12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32F97F58-FA04-4838-BA8D-1673429622FF}" type="slidenum">
              <a:rPr lang="en-US" altLang="en-US" sz="1200"/>
            </a:fld>
            <a:endParaRPr lang="en-US" altLang="en-US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2E8ABFFE-D826-4EF9-B15D-4180085C23C7}" type="slidenum">
              <a:rPr lang="en-US" altLang="en-US" sz="1200"/>
            </a:fld>
            <a:endParaRPr lang="en-US" altLang="en-US" sz="120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CA9C970B-8220-4517-837F-B56840EC81F1}" type="slidenum">
              <a:rPr lang="en-US" altLang="en-US" sz="1200"/>
            </a:fld>
            <a:endParaRPr lang="en-US" altLang="en-US" sz="1200"/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B202F3DB-D83B-4369-B6DF-4EFAC58302F7}" type="slidenum">
              <a:rPr lang="en-US" altLang="en-US" sz="1200"/>
            </a:fld>
            <a:endParaRPr lang="en-US" altLang="en-US" sz="1200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AD71DE7E-FF0D-4034-AE63-651A3A350F6F}" type="slidenum">
              <a:rPr lang="en-US" altLang="en-US" sz="1200"/>
            </a:fld>
            <a:endParaRPr lang="en-US" altLang="en-US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36281BB1-9FD8-4756-B07C-05F43DCBB1D1}" type="slidenum">
              <a:rPr lang="en-US" altLang="en-US" sz="1200"/>
            </a:fld>
            <a:endParaRPr lang="en-US" altLang="en-US" sz="1200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C02CC610-2C92-4BB3-8D98-C7E1312CA104}" type="slidenum">
              <a:rPr lang="en-US" altLang="en-US" sz="1200"/>
            </a:fld>
            <a:endParaRPr lang="en-US" altLang="en-US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5844853C-1565-4D82-BAFB-17FA6226FCB3}" type="slidenum">
              <a:rPr lang="en-US" altLang="en-US" sz="1200"/>
            </a:fld>
            <a:endParaRPr lang="en-US" altLang="en-US" sz="1200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0C5E82CE-5F33-4AA9-922C-5F54A6966317}" type="slidenum">
              <a:rPr lang="en-US" altLang="en-US" sz="1200"/>
            </a:fld>
            <a:endParaRPr lang="en-US" altLang="en-US" sz="120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88449F55-0331-42F3-8185-5550FA6588AF}" type="slidenum">
              <a:rPr lang="en-US" altLang="en-US" sz="1200"/>
            </a:fld>
            <a:endParaRPr lang="en-US" altLang="en-US" sz="1200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C1A24CF4-9A58-4D8C-8B4A-1F5B4A557C17}" type="slidenum">
              <a:rPr lang="en-US" altLang="en-US" sz="1200"/>
            </a:fld>
            <a:endParaRPr lang="en-US" altLang="en-US" sz="1200"/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37733CA9-4ACE-4C8E-94A6-AF7CB20743E9}" type="slidenum">
              <a:rPr lang="en-US" altLang="en-US" sz="1200"/>
            </a:fld>
            <a:endParaRPr lang="en-US" altLang="en-US" sz="120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A4932D46-DD78-4BAB-BBDC-DC51872AFEF6}" type="slidenum">
              <a:rPr lang="en-US" altLang="en-US" sz="1200"/>
            </a:fld>
            <a:endParaRPr lang="en-US" altLang="en-US" sz="120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C4DD1ABD-49B5-439D-89A5-0D9922344811}" type="slidenum">
              <a:rPr lang="en-US" altLang="en-US" sz="1200"/>
            </a:fld>
            <a:endParaRPr lang="en-US" altLang="en-US" sz="1200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charset="0"/>
              </a:rPr>
              <a:t>This cardinality constraint implies that for any given student-project pair, there's a unique instructor associated with them. This does not restrict a student from having different instructors for different projects, nor does it restrict an instructor from guiding multiple students or projects. However, it ensures that each project a student is involved in has a distinct guiding instructor.</a:t>
            </a:r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(Draw using DrwIO)</a:t>
            </a:r>
            <a:endParaRPr lang="en-US"/>
          </a:p>
          <a:p>
            <a:r>
              <a:rPr lang="en-US"/>
              <a:t>Alice (S1) is guided by Dr. Smith (I1) on AI Research (P1) and by Prof. Jane (I2) on ML for Good (P2).</a:t>
            </a:r>
            <a:endParaRPr lang="en-US"/>
          </a:p>
          <a:p>
            <a:r>
              <a:rPr lang="en-US"/>
              <a:t>Bob (S2) is also guided by Dr. Smith (I1) on AI Research (P1).</a:t>
            </a:r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4D2532D8-F19F-403F-A34B-7117B24BF533}" type="slidenum">
              <a:rPr lang="en-US" altLang="en-US" sz="1200"/>
            </a:fld>
            <a:endParaRPr lang="en-US" altLang="en-U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A40ADC53-D181-43CB-9865-BA969C5AAEFD}" type="slidenum">
              <a:rPr lang="en-US" altLang="en-US" sz="1200"/>
            </a:fld>
            <a:endParaRPr lang="en-US" altLang="en-US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394E467F-6EAC-4F92-B33E-2BE268A09E9A}" type="slidenum">
              <a:rPr lang="en-US" altLang="en-US" sz="1200"/>
            </a:fld>
            <a:endParaRPr lang="en-US" altLang="en-U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5AF7D5D7-1528-465C-90C3-10C59F6113C4}" type="slidenum">
              <a:rPr lang="en-US" altLang="en-US" sz="1200"/>
            </a:fld>
            <a:endParaRPr lang="en-US" altLang="en-US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93695-8939-427B-8A52-1EC838654E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After we have learn the structure of relation table, can we easily build an efficient database?</a:t>
            </a:r>
            <a:endParaRPr lang="en-US" altLang="zh-CN" dirty="0"/>
          </a:p>
          <a:p>
            <a:r>
              <a:rPr lang="en-US" altLang="zh-CN" dirty="0">
                <a:sym typeface="+mn-ea"/>
              </a:rPr>
              <a:t>For example, we bulid a table based on what we have learned before. 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This table contains all the attributes 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like dean which represents department director, and the primary key of this relation is the set of sid and course id. However, What are the problems with this table? Here </a:t>
            </a:r>
            <a:r>
              <a:rPr lang="en-US" altLang="zh-CN" dirty="0">
                <a:sym typeface="+mn-ea"/>
              </a:rPr>
              <a:t>we can see that it contains redundant information and it can't select the detailed email of a specific student. 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E93695-8939-427B-8A52-1EC838654E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7D1A45DA-CA64-41FA-A1E8-AD1BAE08C0BB}" type="slidenum">
              <a:rPr lang="en-US" altLang="en-US" sz="1200"/>
            </a:fld>
            <a:endParaRPr lang="en-US" altLang="en-US" sz="120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A64DA130-9CE3-4E7D-9E7F-223297258F10}" type="slidenum">
              <a:rPr lang="en-US" altLang="en-US" sz="1200"/>
            </a:fld>
            <a:endParaRPr lang="en-US" altLang="en-US" sz="1200"/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02" tIns="46501" rIns="93002" bIns="46501" anchor="b"/>
          <a:lstStyle>
            <a:lvl1pPr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4572F582-7A30-44E2-B9AE-85A1CA63CB6B}" type="slidenum">
              <a:rPr lang="en-US" altLang="en-US" sz="1200"/>
            </a:fld>
            <a:endParaRPr lang="en-US" altLang="en-US" sz="1200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CBB2FFBC-ECC8-4E72-ACD7-AC5B3AC7D391}" type="slidenum">
              <a:rPr lang="en-US" altLang="en-US" sz="1200"/>
            </a:fld>
            <a:endParaRPr lang="en-US" altLang="en-U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E733A54A-C6D5-44D3-B193-2B68843B2348}" type="slidenum">
              <a:rPr lang="en-US" altLang="en-US" sz="1200"/>
            </a:fld>
            <a:endParaRPr lang="en-US" altLang="en-U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E57AE074-BB24-467C-A389-042288128DCE}" type="slidenum">
              <a:rPr lang="en-US" altLang="en-US" sz="1200"/>
            </a:fld>
            <a:endParaRPr lang="en-US" altLang="en-US" sz="1200"/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7507090B-43B1-4E96-BBBD-29C4E144CED6}" type="slidenum">
              <a:rPr lang="en-US" altLang="en-US" sz="1200"/>
            </a:fld>
            <a:endParaRPr lang="en-US" alt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521DAE2F-0D65-4187-8195-66E3DFCF9142}" type="slidenum">
              <a:rPr lang="en-US" altLang="en-US" sz="1200"/>
            </a:fld>
            <a:endParaRPr lang="en-US" altLang="en-U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6D12A99F-88C8-4413-BBDB-E9633A53948D}" type="slidenum">
              <a:rPr lang="en-US" altLang="en-US" sz="1200"/>
            </a:fld>
            <a:endParaRPr lang="en-US" altLang="en-U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D9B5DD2D-80F8-4C47-BE29-F71863EB928E}" type="slidenum">
              <a:rPr lang="en-US" altLang="en-US" sz="1200"/>
            </a:fld>
            <a:endParaRPr lang="en-US" altLang="en-U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>
                <a:latin typeface="Times New Roman" panose="02020603050405020304" charset="0"/>
              </a:rPr>
              <a:t> A weak entity set has a partial key, which is an attribute that can uniquely identify weak entities that are related to the same strong entity.</a:t>
            </a:r>
            <a:endParaRPr lang="en-US" altLang="en-US" dirty="0">
              <a:latin typeface="Times New Roman" panose="02020603050405020304" charset="0"/>
            </a:endParaRPr>
          </a:p>
          <a:p>
            <a:r>
              <a:rPr lang="en-US" altLang="en-US" dirty="0">
                <a:latin typeface="Times New Roman" panose="02020603050405020304" charset="0"/>
              </a:rPr>
              <a:t>course_id: Acts as a foreign key linking to the primary key of the course (the strong entity) this section belongs to.</a:t>
            </a:r>
            <a:endParaRPr lang="en-US" altLang="en-US" dirty="0">
              <a:latin typeface="Times New Roman" panose="02020603050405020304" charset="0"/>
            </a:endParaRPr>
          </a:p>
          <a:p>
            <a:r>
              <a:rPr lang="en-US" altLang="en-US" dirty="0">
                <a:latin typeface="Times New Roman" panose="02020603050405020304" charset="0"/>
              </a:rPr>
              <a:t>sec_id: A partial key that uniquely identifies sections within the context of a single course.</a:t>
            </a:r>
            <a:endParaRPr lang="en-US" altLang="en-US" dirty="0">
              <a:latin typeface="Times New Roman" panose="02020603050405020304" charset="0"/>
            </a:endParaRPr>
          </a:p>
          <a:p>
            <a:r>
              <a:rPr lang="en-US" altLang="en-US" dirty="0">
                <a:latin typeface="Times New Roman" panose="02020603050405020304" charset="0"/>
              </a:rPr>
              <a:t>sem and year: Additional attributes that, together with course_id and sec_id, help to uniquely identify a section.</a:t>
            </a:r>
            <a:endParaRPr lang="en-US" altLang="en-US" dirty="0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343EEFE5-6DA2-40BF-A0EC-25CFBBE7FBB4}" type="slidenum">
              <a:rPr lang="en-US" altLang="en-US" sz="1200"/>
            </a:fld>
            <a:endParaRPr lang="en-US" altLang="en-US" sz="120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D1584D15-F658-456F-8F61-E80EBA02FF6A}" type="slidenum">
              <a:rPr lang="en-US" altLang="en-US" sz="1200"/>
            </a:fld>
            <a:endParaRPr lang="en-US" altLang="en-US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52C13233-64BC-4954-9464-11A8667DC6C3}" type="slidenum">
              <a:rPr lang="en-US" altLang="en-US" sz="1200"/>
            </a:fld>
            <a:endParaRPr lang="en-US" altLang="en-US" sz="12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E702DC87-2809-4E8A-B7E5-19578CF611CB}" type="slidenum">
              <a:rPr lang="en-US" altLang="en-US" sz="1200"/>
            </a:fld>
            <a:endParaRPr lang="en-US" altLang="en-US" sz="12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900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900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5C5B6243-9F6C-4A40-B7AB-819F09B48280}" type="slidenum">
              <a:rPr lang="en-US" altLang="en-US" sz="1200"/>
            </a:fld>
            <a:endParaRPr lang="en-US" altLang="en-US" sz="1200"/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03671C7C-5C30-4951-A09C-C7DE0069A227}" type="slidenum">
              <a:rPr lang="en-US" altLang="en-US" sz="1200"/>
            </a:fld>
            <a:endParaRPr lang="en-US" altLang="en-US" sz="120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 txBox="1">
            <a:spLocks noGrp="1" noChangeArrowheads="1"/>
          </p:cNvSpPr>
          <p:nvPr/>
        </p:nvSpPr>
        <p:spPr bwMode="auto">
          <a:xfrm>
            <a:off x="3966171" y="8820783"/>
            <a:ext cx="3031529" cy="462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022" tIns="46511" rIns="93022" bIns="46511" anchor="b"/>
          <a:lstStyle>
            <a:lvl1pPr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1896E650-A8FF-4A75-8D3E-76E6F7496A62}" type="slidenum">
              <a:rPr lang="en-US" altLang="en-US" sz="1200"/>
            </a:fld>
            <a:endParaRPr lang="en-US" altLang="en-US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9935" indent="-288290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5379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15440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7708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3873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300037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6202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92366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AA60B134-387B-41E7-B677-3964AC0C6785}" type="slidenum">
              <a:rPr lang="en-US" altLang="en-US" sz="1200"/>
            </a:fld>
            <a:endParaRPr lang="en-US" altLang="en-US" sz="1200"/>
          </a:p>
        </p:txBody>
      </p:sp>
      <p:sp>
        <p:nvSpPr>
          <p:cNvPr id="145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5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charset="0"/>
              </a:rPr>
              <a:t>The Enhanced ER Model</a:t>
            </a:r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9935" indent="-288290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5379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15440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7708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3873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300037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6202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92366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15F59032-4CC8-49AA-B921-0985818A4A69}" type="slidenum">
              <a:rPr lang="en-US" altLang="en-US" sz="1200"/>
            </a:fld>
            <a:endParaRPr lang="en-US" altLang="en-U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019A4C02-8989-47FD-A904-144A669035C3}" type="slidenum">
              <a:rPr lang="en-US" altLang="en-US" sz="1200"/>
            </a:fld>
            <a:endParaRPr lang="en-US" altLang="en-US" sz="120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charset="0"/>
              </a:rPr>
              <a:t>This requirement can lead to inefficiencies:</a:t>
            </a:r>
            <a:endParaRPr lang="en-US" altLang="en-US">
              <a:latin typeface="Times New Roman" panose="02020603050405020304" charset="0"/>
            </a:endParaRPr>
          </a:p>
          <a:p>
            <a:r>
              <a:rPr lang="en-US" altLang="en-US">
                <a:latin typeface="Times New Roman" panose="02020603050405020304" charset="0"/>
              </a:rPr>
              <a:t>Increased complexity in query formulation: Queries need to join the higher-level and lower-level schemas based on the primary key to assemble all relevant information about an entity.</a:t>
            </a:r>
            <a:endParaRPr lang="en-US" altLang="en-US">
              <a:latin typeface="Times New Roman" panose="02020603050405020304" charset="0"/>
            </a:endParaRPr>
          </a:p>
          <a:p>
            <a:r>
              <a:rPr lang="en-US" altLang="en-US">
                <a:latin typeface="Times New Roman" panose="02020603050405020304" charset="0"/>
              </a:rPr>
              <a:t>Potential performance impact: Accessing two relations and performing a join operation can lead to increased processing time, especially if the databases are large or if the operations are frequent.</a:t>
            </a:r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3E76179E-0825-42BA-A86D-E07CE2CDFB4A}" type="slidenum">
              <a:rPr lang="en-US" altLang="en-US" sz="1200"/>
            </a:fld>
            <a:endParaRPr lang="en-US" altLang="en-US" sz="1200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36AEDBC9-C94E-4A98-8290-172F520CC2AF}" type="slidenum">
              <a:rPr lang="en-US" altLang="en-US" sz="1200"/>
            </a:fld>
            <a:endParaRPr lang="en-US" altLang="en-US" sz="120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9935" indent="-288290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5379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15440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7708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3873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300037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6202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92366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101C0836-68E5-499B-9488-51A72A955B8C}" type="slidenum">
              <a:rPr lang="en-US" altLang="en-US" sz="1200"/>
            </a:fld>
            <a:endParaRPr lang="en-US" altLang="en-US" sz="1200"/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9935" indent="-288290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5379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15440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7708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3873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300037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6202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92366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4BB37812-7A60-4D4D-B158-CDF22B62669D}" type="slidenum">
              <a:rPr lang="en-US" altLang="en-US" sz="1200"/>
            </a:fld>
            <a:endParaRPr lang="en-US" altLang="en-US" sz="120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9935" indent="-288290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5379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15440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7708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3873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300037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6202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92366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2CB36896-4F4E-48BE-8ED8-64318D033CE8}" type="slidenum">
              <a:rPr lang="en-US" altLang="en-US" sz="1200"/>
            </a:fld>
            <a:endParaRPr lang="en-US" altLang="en-US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9935" indent="-288290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5379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15440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7708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3873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300037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6202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92366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FDE8E9FC-6F08-40BB-B772-EA0C2AE1A7A0}" type="slidenum">
              <a:rPr lang="en-US" altLang="en-US" sz="1200"/>
            </a:fld>
            <a:endParaRPr lang="en-US" altLang="en-US" sz="12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B999CF1A-EE2D-40C7-88BC-5CB4646E5D8B}" type="slidenum">
              <a:rPr lang="en-US" altLang="en-US" sz="1200"/>
            </a:fld>
            <a:endParaRPr lang="en-US" altLang="en-US" sz="1200"/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charset="0"/>
              </a:rPr>
              <a:t>In the diagram above, the relationship between Center and Course together, is acting as an Entity, which is in relationship with another entity Visitor. Now in real world, if a Visitor or a Student visits a Coaching Center, he/she will never enquire about the center only or just about the course, rather he/she will ask enquire about both.</a:t>
            </a:r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9935" indent="-288290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5379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15440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7708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3873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300037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6202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92366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25DBE05D-165E-44E5-8FF5-12AB8BF987CB}" type="slidenum">
              <a:rPr lang="en-US" altLang="en-US" sz="1200"/>
            </a:fld>
            <a:endParaRPr lang="en-US" altLang="en-US" sz="1200"/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25D6698B-82E8-4243-BAB0-D6783EE2B84F}" type="slidenum">
              <a:rPr lang="en-US" altLang="en-US" sz="1200"/>
            </a:fld>
            <a:endParaRPr lang="en-US" altLang="en-US" sz="120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7DB985E1-F95E-4DDA-9035-000ADC85BF1B}" type="slidenum">
              <a:rPr lang="en-US" altLang="en-US" sz="1200"/>
            </a:fld>
            <a:endParaRPr lang="en-US" altLang="en-U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AA716B33-9885-4347-A6EC-10A44624E185}" type="slidenum">
              <a:rPr lang="en-US" altLang="en-US" sz="1200"/>
            </a:fld>
            <a:endParaRPr lang="en-US" altLang="en-US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 txBox="1">
            <a:spLocks noGrp="1" noChangeArrowheads="1"/>
          </p:cNvSpPr>
          <p:nvPr/>
        </p:nvSpPr>
        <p:spPr bwMode="auto">
          <a:xfrm>
            <a:off x="4011160" y="8896201"/>
            <a:ext cx="3065916" cy="4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3909" tIns="46955" rIns="93909" bIns="46955" anchor="b"/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r"/>
            <a:fld id="{CABF513D-38FF-41B0-951F-F069DAE8A50D}" type="slidenum">
              <a:rPr lang="en-US" altLang="en-US" sz="1200"/>
            </a:fld>
            <a:endParaRPr lang="en-US" altLang="en-U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AE75EE63-BBAB-4B59-AB6C-C7C62F9D7EF6}" type="slidenum">
              <a:rPr lang="en-US" altLang="en-US" sz="1200"/>
            </a:fld>
            <a:endParaRPr lang="en-US" altLang="en-US" sz="1200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9935" indent="-288290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5379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15440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7708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3873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300037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6202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92366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AFAD77A2-2119-4E7C-B11C-A31372FFAE35}" type="slidenum">
              <a:rPr lang="en-US" altLang="en-US" sz="1200"/>
            </a:fld>
            <a:endParaRPr lang="en-US" altLang="en-U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1FA286EA-37A2-4E74-A5EA-47322F5F22B9}" type="slidenum">
              <a:rPr lang="en-US" altLang="en-US" sz="1200"/>
            </a:fld>
            <a:endParaRPr lang="en-US" altLang="en-U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24840" y="247650"/>
            <a:ext cx="0" cy="116903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1025"/>
          <p:cNvSpPr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/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90298CD5-6C1E-4009-B41F-6DF62E31D3BE}" type="datetimeFigureOut">
              <a:rPr lang="en-US" dirty="0"/>
            </a:fld>
            <a:endParaRPr lang="en-US" dirty="0"/>
          </a:p>
        </p:txBody>
      </p:sp>
      <p:sp>
        <p:nvSpPr>
          <p:cNvPr id="1029" name="Footer Placeholder 1028"/>
          <p:cNvSpPr/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/>
              <a:t>ER-MODELING</a:t>
            </a:r>
            <a:endParaRPr lang="en-US" dirty="0"/>
          </a:p>
        </p:txBody>
      </p:sp>
      <p:sp>
        <p:nvSpPr>
          <p:cNvPr id="1030" name="Slide Number Placeholder 1029"/>
          <p:cNvSpPr/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  <p:cxnSp>
        <p:nvCxnSpPr>
          <p:cNvPr id="2" name="Straight Connector 1"/>
          <p:cNvCxnSpPr/>
          <p:nvPr/>
        </p:nvCxnSpPr>
        <p:spPr>
          <a:xfrm>
            <a:off x="607060" y="261620"/>
            <a:ext cx="0" cy="1141095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3600" b="1" i="0" u="none" kern="1200" baseline="0">
          <a:solidFill>
            <a:schemeClr val="accent1">
              <a:lumMod val="75000"/>
            </a:schemeClr>
          </a:solidFill>
          <a:latin typeface="Arial Bold" panose="020B0604020202020204" charset="0"/>
          <a:ea typeface="+mj-ea"/>
          <a:cs typeface="Arial Bold" panose="020B0604020202020204" charset="0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10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jpe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6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7345" y="1835785"/>
            <a:ext cx="11045825" cy="1463040"/>
          </a:xfrm>
        </p:spPr>
        <p:txBody>
          <a:bodyPr>
            <a:normAutofit fontScale="90000"/>
          </a:bodyPr>
          <a:lstStyle/>
          <a:p>
            <a:r>
              <a:rPr lang="en-US" altLang="zh-CN" sz="9600" b="1" dirty="0"/>
              <a:t>Database Design and Modeling</a:t>
            </a:r>
            <a:endParaRPr lang="en-US" altLang="zh-CN" sz="9600" b="1" dirty="0"/>
          </a:p>
        </p:txBody>
      </p:sp>
      <p:sp>
        <p:nvSpPr>
          <p:cNvPr id="3" name="Text Box 2"/>
          <p:cNvSpPr txBox="1"/>
          <p:nvPr/>
        </p:nvSpPr>
        <p:spPr>
          <a:xfrm>
            <a:off x="4829810" y="4488180"/>
            <a:ext cx="394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Prepared by Chala Urgessa</a:t>
            </a:r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5977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ER model - Database Modeling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1835" y="1270635"/>
            <a:ext cx="10720705" cy="5394960"/>
          </a:xfrm>
        </p:spPr>
        <p:txBody>
          <a:bodyPr/>
          <a:lstStyle/>
          <a:p>
            <a:pPr>
              <a:buFont typeface="Wingdings" panose="05000000000000000000" charset="0"/>
              <a:buChar char=""/>
            </a:pPr>
            <a:r>
              <a:rPr lang="en-US" altLang="en-US" sz="2800" dirty="0"/>
              <a:t>The ER data model was developed to facilitate database design by allowing specification of an </a:t>
            </a:r>
            <a:r>
              <a:rPr lang="en-US" altLang="en-US" sz="2800" b="1" dirty="0">
                <a:solidFill>
                  <a:srgbClr val="002060"/>
                </a:solidFill>
              </a:rPr>
              <a:t>enterprise schema </a:t>
            </a:r>
            <a:r>
              <a:rPr lang="en-US" altLang="en-US" sz="2800" dirty="0"/>
              <a:t>that represents the overall logical structure of a database.</a:t>
            </a:r>
            <a:endParaRPr lang="en-US" altLang="en-US" sz="2800" dirty="0"/>
          </a:p>
          <a:p>
            <a:pPr>
              <a:buFont typeface="Wingdings" panose="05000000000000000000" charset="0"/>
              <a:buChar char=""/>
            </a:pPr>
            <a:r>
              <a:rPr lang="en-US" altLang="en-US" sz="2800" dirty="0"/>
              <a:t> The ER model also has an associated diagrammatic representation, the </a:t>
            </a:r>
            <a:r>
              <a:rPr lang="en-US" altLang="en-US" sz="2800" b="1" dirty="0">
                <a:solidFill>
                  <a:srgbClr val="002060"/>
                </a:solidFill>
              </a:rPr>
              <a:t>ER diagram</a:t>
            </a:r>
            <a:r>
              <a:rPr lang="en-US" altLang="en-US" sz="2800" dirty="0"/>
              <a:t>, which can express the overall logical structure of a database graphically</a:t>
            </a:r>
            <a:r>
              <a:rPr lang="en-US" altLang="en-US" sz="2800" dirty="0"/>
              <a:t>.</a:t>
            </a:r>
            <a:endParaRPr lang="en-US" altLang="en-US" sz="2800" dirty="0"/>
          </a:p>
          <a:p>
            <a:pPr>
              <a:buFont typeface="Monotype Sorts" charset="2"/>
              <a:buNone/>
            </a:pPr>
            <a:endParaRPr lang="en-US" altLang="en-US" sz="2800" dirty="0"/>
          </a:p>
          <a:p>
            <a:endParaRPr lang="en-US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70658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>
                <a:effectLst/>
              </a:rPr>
              <a:t>Design Issues</a:t>
            </a:r>
            <a:endParaRPr lang="en-US" altLang="en-US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Design Issues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869315" y="1532255"/>
            <a:ext cx="9981565" cy="5325110"/>
          </a:xfrm>
        </p:spPr>
        <p:txBody>
          <a:bodyPr vert="horz" wrap="square" lIns="91440" tIns="45720" rIns="91440" bIns="45720" anchor="t" anchorCtr="0"/>
          <a:p>
            <a:pPr algn="just"/>
            <a:r>
              <a:rPr dirty="0"/>
              <a:t>There are number of different ways to define set of entities and relationship among them. We examine basic issues in the design of an E-R model. These are:</a:t>
            </a:r>
            <a:endParaRPr dirty="0"/>
          </a:p>
          <a:p>
            <a:pPr lvl="1" algn="just"/>
            <a:r>
              <a:rPr sz="3200" dirty="0"/>
              <a:t>Use of entity sets vs. attributes</a:t>
            </a:r>
            <a:endParaRPr sz="3200" dirty="0"/>
          </a:p>
          <a:p>
            <a:pPr lvl="1"/>
            <a:r>
              <a:rPr sz="3200" dirty="0"/>
              <a:t>Use of entity sets vs. relationship sets</a:t>
            </a:r>
            <a:endParaRPr sz="3200" dirty="0"/>
          </a:p>
          <a:p>
            <a:pPr lvl="1"/>
            <a:r>
              <a:rPr sz="3200" dirty="0"/>
              <a:t>Binary versus n-ary relationship sets</a:t>
            </a:r>
            <a:endParaRPr sz="3200" dirty="0"/>
          </a:p>
          <a:p>
            <a:pPr lvl="1"/>
            <a:r>
              <a:rPr sz="3200" dirty="0"/>
              <a:t>Placement of relationship attributes</a:t>
            </a:r>
            <a:endParaRPr sz="3200" dirty="0"/>
          </a:p>
          <a:p>
            <a:endParaRPr sz="2800" dirty="0"/>
          </a:p>
          <a:p>
            <a:endParaRPr sz="2800" dirty="0"/>
          </a:p>
          <a:p>
            <a:endParaRPr sz="2800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190" y="238125"/>
            <a:ext cx="9816465" cy="1143000"/>
          </a:xfrm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Design 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Issues: Use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of entity sets vs. attributes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0179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1310323" y="2418715"/>
            <a:ext cx="8458200" cy="2849563"/>
          </a:xfrm>
        </p:spPr>
      </p:pic>
      <p:sp>
        <p:nvSpPr>
          <p:cNvPr id="4" name="TextBox 3"/>
          <p:cNvSpPr txBox="1"/>
          <p:nvPr/>
        </p:nvSpPr>
        <p:spPr>
          <a:xfrm>
            <a:off x="631190" y="1381125"/>
            <a:ext cx="9932035" cy="2965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R="0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kern="1200" cap="none" spc="0" normalizeH="0" baseline="0" noProof="0" dirty="0">
                <a:latin typeface="+mn-lt"/>
                <a:ea typeface="+mn-ea"/>
                <a:cs typeface="+mn-cs"/>
              </a:rPr>
              <a:t>Choice mainly depends on the structure of the enterprise being modeled, and on the semantics associated with the attribute in question </a:t>
            </a:r>
            <a:endParaRPr kumimoji="0" lang="en-US" sz="2000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115" y="228600"/>
            <a:ext cx="10015855" cy="1143000"/>
          </a:xfrm>
        </p:spPr>
        <p:txBody>
          <a:bodyPr vert="horz" lIns="91440" tIns="45720" rIns="91440" bIns="45720" rtlCol="0" anchor="ctr"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0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</a:rPr>
              <a:t>Design Issues: </a:t>
            </a:r>
            <a:r>
              <a:rPr kumimoji="0" lang="en-US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+mj-lt"/>
              </a:rPr>
              <a:t>Use of entity sets vs. relationship sets</a:t>
            </a:r>
            <a:endParaRPr kumimoji="0" lang="en-US" sz="3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51203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184400" y="2901315"/>
            <a:ext cx="7493000" cy="3306763"/>
          </a:xfrm>
        </p:spPr>
      </p:pic>
      <p:sp>
        <p:nvSpPr>
          <p:cNvPr id="51204" name="TextBox 4"/>
          <p:cNvSpPr txBox="1"/>
          <p:nvPr/>
        </p:nvSpPr>
        <p:spPr>
          <a:xfrm>
            <a:off x="775335" y="1371600"/>
            <a:ext cx="10311765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sz="2200" dirty="0">
                <a:latin typeface="Calibri" panose="020F0502020204030204" charset="0"/>
                <a:ea typeface="Arial" panose="020B0604020202020204" pitchFamily="34" charset="0"/>
              </a:rPr>
              <a:t>Each loan is represented by a relationship between a customer and a branch, if every loan is associated with exactly one customer and is associated with exactly one branch</a:t>
            </a:r>
            <a:endParaRPr sz="2200" dirty="0">
              <a:latin typeface="Calibri" panose="020F0502020204030204" charset="0"/>
              <a:ea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sz="2200" dirty="0">
                <a:latin typeface="Calibri" panose="020F0502020204030204" charset="0"/>
                <a:ea typeface="Arial" panose="020B0604020202020204" pitchFamily="34" charset="0"/>
              </a:rPr>
              <a:t>If several customers hold a joint loan then, loan should be considered as an entity</a:t>
            </a:r>
            <a:endParaRPr sz="2200" dirty="0">
              <a:latin typeface="Calibri" panose="020F050202020403020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>
              <a:buNone/>
            </a:pPr>
            <a:r>
              <a:rPr lang="en-US" dirty="0"/>
              <a:t>Cont...</a:t>
            </a:r>
            <a:endParaRPr lang="en-US" dirty="0"/>
          </a:p>
        </p:txBody>
      </p:sp>
      <p:pic>
        <p:nvPicPr>
          <p:cNvPr id="52227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057400" y="1371600"/>
            <a:ext cx="8229600" cy="3346450"/>
          </a:xfrm>
        </p:spPr>
      </p:pic>
      <p:sp>
        <p:nvSpPr>
          <p:cNvPr id="52228" name="TextBox 3"/>
          <p:cNvSpPr txBox="1"/>
          <p:nvPr/>
        </p:nvSpPr>
        <p:spPr>
          <a:xfrm>
            <a:off x="769620" y="4718050"/>
            <a:ext cx="10199370" cy="829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just">
              <a:buNone/>
            </a:pPr>
            <a:r>
              <a:rPr sz="2400" dirty="0">
                <a:latin typeface="Calibri" panose="020F0502020204030204" charset="0"/>
                <a:ea typeface="Arial" panose="020B0604020202020204" pitchFamily="34" charset="0"/>
              </a:rPr>
              <a:t>The guideline in determining whether to use an entity set or a relationship set is to designate a relationship set to describe an action that occurs between entities</a:t>
            </a:r>
            <a:endParaRPr sz="2400" dirty="0">
              <a:latin typeface="Calibri" panose="020F0502020204030204" charset="0"/>
              <a:ea typeface="Arial" panose="020B0604020202020204" pitchFamily="34" charset="0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769620" y="6041390"/>
            <a:ext cx="104152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§"/>
            </a:pPr>
            <a:r>
              <a:rPr lang="en-US"/>
              <a:t>Placement of relationship attributes</a:t>
            </a:r>
            <a:endParaRPr lang="en-US"/>
          </a:p>
          <a:p>
            <a:r>
              <a:rPr lang="en-US"/>
              <a:t>For example, attribute date as attribute of advisor or as attribute of student </a:t>
            </a:r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Placement of Relationship Attributes</a:t>
            </a:r>
            <a:endParaRPr lang="en-US"/>
          </a:p>
        </p:txBody>
      </p:sp>
      <p:pic>
        <p:nvPicPr>
          <p:cNvPr id="7" name="Content Placeholder 6" descr="Screenshot 2024-03-07 at 12.46.55 in the afternoon"/>
          <p:cNvPicPr>
            <a:picLocks noChangeAspect="1"/>
          </p:cNvPicPr>
          <p:nvPr>
            <p:ph idx="1"/>
          </p:nvPr>
        </p:nvPicPr>
        <p:blipFill>
          <a:blip r:embed="rId1"/>
          <a:srcRect b="76405"/>
          <a:stretch>
            <a:fillRect/>
          </a:stretch>
        </p:blipFill>
        <p:spPr>
          <a:xfrm>
            <a:off x="609600" y="1524635"/>
            <a:ext cx="10501630" cy="1199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24150"/>
            <a:ext cx="10502265" cy="2682875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Class Activity (Think and Write)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615" y="1546860"/>
            <a:ext cx="10972800" cy="4525963"/>
          </a:xfrm>
        </p:spPr>
        <p:txBody>
          <a:bodyPr/>
          <a:p>
            <a:r>
              <a:rPr lang="en-US" sz="2400"/>
              <a:t>For the following E-R diagram specify the attribute placement of relationship</a:t>
            </a:r>
            <a:endParaRPr lang="en-US" sz="2400"/>
          </a:p>
          <a:p>
            <a:pPr lvl="1"/>
            <a:r>
              <a:rPr lang="en-US" sz="2400">
                <a:sym typeface="+mn-ea"/>
              </a:rPr>
              <a:t>One-to-one</a:t>
            </a:r>
            <a:endParaRPr lang="en-US" sz="2400">
              <a:sym typeface="+mn-ea"/>
            </a:endParaRPr>
          </a:p>
          <a:p>
            <a:pPr lvl="1"/>
            <a:r>
              <a:rPr lang="en-US" sz="2400">
                <a:sym typeface="+mn-ea"/>
              </a:rPr>
              <a:t>One-to-many</a:t>
            </a:r>
            <a:endParaRPr lang="en-US" sz="2400">
              <a:sym typeface="+mn-ea"/>
            </a:endParaRPr>
          </a:p>
          <a:p>
            <a:pPr lvl="1"/>
            <a:r>
              <a:rPr lang="en-US" sz="2400">
                <a:sym typeface="+mn-ea"/>
              </a:rPr>
              <a:t>Many-to-Many</a:t>
            </a:r>
            <a:endParaRPr lang="en-US" sz="2400">
              <a:sym typeface="+mn-ea"/>
            </a:endParaRPr>
          </a:p>
          <a:p>
            <a:endParaRPr lang="en-US" sz="2400">
              <a:sym typeface="+mn-ea"/>
            </a:endParaRPr>
          </a:p>
          <a:p>
            <a:r>
              <a:rPr lang="en-US" sz="2400">
                <a:sym typeface="+mn-ea"/>
              </a:rPr>
              <a:t>github </a:t>
            </a:r>
            <a:endParaRPr lang="en-US" sz="2400">
              <a:sym typeface="+mn-e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4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87425" y="469265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Binary Vs. Non-Binary Relationships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53820"/>
            <a:ext cx="10514330" cy="3583940"/>
          </a:xfrm>
        </p:spPr>
        <p:txBody>
          <a:bodyPr/>
          <a:lstStyle/>
          <a:p>
            <a:r>
              <a:rPr lang="en-US" altLang="en-US" sz="2000" dirty="0"/>
              <a:t>Although it is possible to replace any non-binary (</a:t>
            </a:r>
            <a:r>
              <a:rPr lang="en-US" altLang="en-US" sz="2000" i="1" dirty="0"/>
              <a:t>n</a:t>
            </a:r>
            <a:r>
              <a:rPr lang="en-US" altLang="en-US" sz="2000" dirty="0"/>
              <a:t>-</a:t>
            </a:r>
            <a:r>
              <a:rPr lang="en-US" altLang="en-US" sz="2000" dirty="0" err="1"/>
              <a:t>ary</a:t>
            </a:r>
            <a:r>
              <a:rPr lang="en-US" altLang="en-US" sz="2000" dirty="0"/>
              <a:t>, for </a:t>
            </a:r>
            <a:r>
              <a:rPr lang="en-US" altLang="en-US" sz="2000" i="1" dirty="0"/>
              <a:t>n</a:t>
            </a:r>
            <a:r>
              <a:rPr lang="en-US" altLang="en-US" sz="2000" dirty="0"/>
              <a:t> &gt; 2) relationship set by a number of distinct binary relationship sets, a </a:t>
            </a:r>
            <a:r>
              <a:rPr lang="en-US" altLang="en-US" sz="2000" i="1" dirty="0"/>
              <a:t>n</a:t>
            </a:r>
            <a:r>
              <a:rPr lang="en-US" altLang="en-US" sz="2000" dirty="0"/>
              <a:t>-</a:t>
            </a:r>
            <a:r>
              <a:rPr lang="en-US" altLang="en-US" sz="2000" dirty="0" err="1"/>
              <a:t>ary</a:t>
            </a:r>
            <a:r>
              <a:rPr lang="en-US" altLang="en-US" sz="2000" dirty="0"/>
              <a:t> relationship set shows more clearly that several entities participate in a single relationship.</a:t>
            </a:r>
            <a:endParaRPr lang="en-US" altLang="en-US" sz="2000" dirty="0"/>
          </a:p>
          <a:p>
            <a:r>
              <a:rPr lang="en-US" altLang="en-US" sz="2000" dirty="0"/>
              <a:t>Some relationships that appear to be non-binary may be better represented using binary relationships</a:t>
            </a:r>
            <a:endParaRPr lang="en-US" altLang="en-US" sz="2000" dirty="0"/>
          </a:p>
          <a:p>
            <a:pPr lvl="1"/>
            <a:r>
              <a:rPr lang="en-US" altLang="en-US" sz="2000" dirty="0">
                <a:ea typeface="MS PGothic" panose="020B0600070205080204" charset="-128"/>
              </a:rPr>
              <a:t>For example,  a ternary relationship </a:t>
            </a:r>
            <a:r>
              <a:rPr lang="en-US" altLang="en-US" sz="2000" i="1" dirty="0">
                <a:ea typeface="MS PGothic" panose="020B0600070205080204" charset="-128"/>
              </a:rPr>
              <a:t>parents</a:t>
            </a:r>
            <a:r>
              <a:rPr lang="en-US" altLang="en-US" sz="2000" dirty="0">
                <a:ea typeface="MS PGothic" panose="020B0600070205080204" charset="-128"/>
              </a:rPr>
              <a:t>, relating a child to his/her father and mother, is best replaced by two binary relationships,  </a:t>
            </a:r>
            <a:r>
              <a:rPr lang="en-US" altLang="en-US" sz="2000" i="1" dirty="0">
                <a:ea typeface="MS PGothic" panose="020B0600070205080204" charset="-128"/>
              </a:rPr>
              <a:t>father</a:t>
            </a:r>
            <a:r>
              <a:rPr lang="en-US" altLang="en-US" sz="2000" dirty="0">
                <a:ea typeface="MS PGothic" panose="020B0600070205080204" charset="-128"/>
              </a:rPr>
              <a:t> and </a:t>
            </a:r>
            <a:r>
              <a:rPr lang="en-US" altLang="en-US" sz="2000" i="1" dirty="0">
                <a:ea typeface="MS PGothic" panose="020B0600070205080204" charset="-128"/>
              </a:rPr>
              <a:t>mother</a:t>
            </a:r>
            <a:endParaRPr lang="en-US" altLang="en-US" sz="2000" i="1" dirty="0">
              <a:ea typeface="MS PGothic" panose="020B0600070205080204" charset="-128"/>
            </a:endParaRPr>
          </a:p>
          <a:p>
            <a:pPr lvl="2"/>
            <a:r>
              <a:rPr lang="en-US" altLang="en-US" sz="2000" dirty="0">
                <a:ea typeface="MS PGothic" panose="020B0600070205080204" charset="-128"/>
              </a:rPr>
              <a:t>Using two binary relationships allows partial information (e.g., only mother being known</a:t>
            </a:r>
            <a:endParaRPr lang="en-US" altLang="en-US" sz="2000" i="1" dirty="0">
              <a:ea typeface="MS PGothic" panose="020B0600070205080204" charset="-128"/>
            </a:endParaRPr>
          </a:p>
        </p:txBody>
      </p:sp>
      <p:pic>
        <p:nvPicPr>
          <p:cNvPr id="53251" name="Picture 2"/>
          <p:cNvPicPr>
            <a:picLocks noGrp="1"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24000" y="4356735"/>
            <a:ext cx="8077200" cy="23577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4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057400" y="3124200"/>
            <a:ext cx="8229600" cy="3260725"/>
          </a:xfrm>
        </p:spPr>
      </p:pic>
      <p:sp>
        <p:nvSpPr>
          <p:cNvPr id="54275" name="TextBox 3"/>
          <p:cNvSpPr txBox="1"/>
          <p:nvPr/>
        </p:nvSpPr>
        <p:spPr>
          <a:xfrm>
            <a:off x="919480" y="1412240"/>
            <a:ext cx="10611485" cy="15684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sz="2400" dirty="0">
                <a:latin typeface="Calibri" panose="020F0502020204030204" charset="0"/>
                <a:ea typeface="Arial" panose="020B0604020202020204" pitchFamily="34" charset="0"/>
              </a:rPr>
              <a:t>There is one advantage of using binary relationship, with this it is possible to store partial information but in ternary relationship it is not possible to represent it.</a:t>
            </a:r>
            <a:endParaRPr sz="2400" dirty="0">
              <a:latin typeface="Calibri" panose="020F0502020204030204" charset="0"/>
              <a:ea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sz="2400" dirty="0">
                <a:latin typeface="Calibri" panose="020F0502020204030204" charset="0"/>
                <a:ea typeface="Arial" panose="020B0604020202020204" pitchFamily="34" charset="0"/>
              </a:rPr>
              <a:t>But there are some relationships that are naturally non-binary.</a:t>
            </a:r>
            <a:endParaRPr sz="2400" dirty="0">
              <a:latin typeface="Calibri" panose="020F0502020204030204" charset="0"/>
              <a:ea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919480" y="459740"/>
            <a:ext cx="8056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en-US" sz="36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old" panose="020B0604020202020204" charset="0"/>
                <a:ea typeface="+mj-ea"/>
                <a:cs typeface="Arial Bold" panose="020B0604020202020204" charset="0"/>
              </a:rPr>
              <a:t>Binary Vs n-array Relationship Sets </a:t>
            </a:r>
            <a:endParaRPr lang="en-US" altLang="en-US" sz="3600" b="1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old" panose="020B0604020202020204" charset="0"/>
              <a:ea typeface="+mj-ea"/>
              <a:cs typeface="Arial Bold" panose="020B0604020202020204" charset="0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5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5810" y="536575"/>
            <a:ext cx="10488930" cy="609600"/>
          </a:xfrm>
        </p:spPr>
        <p:txBody>
          <a:bodyPr/>
          <a:lstStyle/>
          <a:p>
            <a:pPr>
              <a:defRPr/>
            </a:pPr>
            <a:r>
              <a:rPr lang="en-US" altLang="en-US" sz="3200">
                <a:effectLst>
                  <a:outerShdw blurRad="38100" dist="38100" dir="2700000" algn="tl">
                    <a:srgbClr val="C0C0C0"/>
                  </a:outerShdw>
                </a:effectLst>
              </a:rPr>
              <a:t>Converting Non-Binary Relationships to Binary Form</a:t>
            </a:r>
            <a:endParaRPr lang="en-US" altLang="en-US" sz="32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5810" y="1452880"/>
            <a:ext cx="10243820" cy="317944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In general, any non-binary relationship can be represented using binary relationships by creating an </a:t>
            </a:r>
            <a:r>
              <a:rPr lang="en-US" altLang="en-US" sz="2000" dirty="0">
                <a:solidFill>
                  <a:srgbClr val="FF0000"/>
                </a:solidFill>
              </a:rPr>
              <a:t>artificial </a:t>
            </a:r>
            <a:r>
              <a:rPr lang="en-US" altLang="en-US" sz="2000" dirty="0"/>
              <a:t>entity set.</a:t>
            </a:r>
            <a:endParaRPr lang="en-US" altLang="en-US" sz="2000" dirty="0"/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MS PGothic" panose="020B0600070205080204" charset="-128"/>
              </a:rPr>
              <a:t>Replace </a:t>
            </a:r>
            <a:r>
              <a:rPr lang="en-US" altLang="en-US" sz="2000" i="1" dirty="0">
                <a:ea typeface="MS PGothic" panose="020B0600070205080204" charset="-128"/>
              </a:rPr>
              <a:t>R </a:t>
            </a:r>
            <a:r>
              <a:rPr lang="en-US" altLang="en-US" sz="2000" dirty="0">
                <a:ea typeface="MS PGothic" panose="020B0600070205080204" charset="-128"/>
              </a:rPr>
              <a:t>between entity sets A, B and C</a:t>
            </a:r>
            <a:r>
              <a:rPr lang="en-US" altLang="en-US" sz="2000" i="1" dirty="0">
                <a:ea typeface="MS PGothic" panose="020B0600070205080204" charset="-128"/>
              </a:rPr>
              <a:t> </a:t>
            </a:r>
            <a:r>
              <a:rPr lang="en-US" altLang="en-US" sz="2000" dirty="0">
                <a:ea typeface="MS PGothic" panose="020B0600070205080204" charset="-128"/>
              </a:rPr>
              <a:t>by an entity set </a:t>
            </a:r>
            <a:r>
              <a:rPr lang="en-US" altLang="en-US" sz="2000" i="1" dirty="0">
                <a:ea typeface="MS PGothic" panose="020B0600070205080204" charset="-128"/>
              </a:rPr>
              <a:t>E</a:t>
            </a:r>
            <a:r>
              <a:rPr lang="en-US" altLang="en-US" sz="2000" dirty="0">
                <a:ea typeface="MS PGothic" panose="020B0600070205080204" charset="-128"/>
              </a:rPr>
              <a:t>, and three relationship sets: </a:t>
            </a:r>
            <a:endParaRPr lang="en-US" altLang="en-US" sz="2000" dirty="0">
              <a:ea typeface="MS PGothic" panose="020B0600070205080204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2000" dirty="0"/>
              <a:t>		1. </a:t>
            </a:r>
            <a:r>
              <a:rPr lang="en-US" altLang="en-US" sz="2000" i="1" dirty="0"/>
              <a:t>R</a:t>
            </a:r>
            <a:r>
              <a:rPr lang="en-US" altLang="en-US" sz="2000" i="1" baseline="-25000" dirty="0"/>
              <a:t>A</a:t>
            </a:r>
            <a:r>
              <a:rPr lang="en-US" altLang="en-US" sz="2000" dirty="0"/>
              <a:t>, relating </a:t>
            </a:r>
            <a:r>
              <a:rPr lang="en-US" altLang="en-US" sz="2000" i="1" dirty="0"/>
              <a:t>E </a:t>
            </a:r>
            <a:r>
              <a:rPr lang="en-US" altLang="en-US" sz="2000" dirty="0"/>
              <a:t>and </a:t>
            </a:r>
            <a:r>
              <a:rPr lang="en-US" altLang="en-US" sz="2000" i="1" dirty="0"/>
              <a:t>A        </a:t>
            </a:r>
            <a:r>
              <a:rPr lang="en-US" altLang="en-US" sz="2000" dirty="0"/>
              <a:t>2.  </a:t>
            </a:r>
            <a:r>
              <a:rPr lang="en-US" altLang="en-US" sz="2000" i="1" dirty="0"/>
              <a:t>R</a:t>
            </a:r>
            <a:r>
              <a:rPr lang="en-US" altLang="en-US" sz="2000" i="1" baseline="-25000" dirty="0"/>
              <a:t>B</a:t>
            </a:r>
            <a:r>
              <a:rPr lang="en-US" altLang="en-US" sz="2000" dirty="0"/>
              <a:t>, relating </a:t>
            </a:r>
            <a:r>
              <a:rPr lang="en-US" altLang="en-US" sz="2000" i="1" dirty="0"/>
              <a:t>E </a:t>
            </a:r>
            <a:r>
              <a:rPr lang="en-US" altLang="en-US" sz="2000" dirty="0"/>
              <a:t>and </a:t>
            </a:r>
            <a:r>
              <a:rPr lang="en-US" altLang="en-US" sz="2000" i="1" dirty="0"/>
              <a:t>B      </a:t>
            </a:r>
            <a:br>
              <a:rPr lang="en-US" altLang="en-US" sz="2000" i="1" dirty="0"/>
            </a:br>
            <a:r>
              <a:rPr lang="en-US" altLang="en-US" sz="2000" i="1" dirty="0"/>
              <a:t>          </a:t>
            </a:r>
            <a:r>
              <a:rPr lang="en-US" altLang="en-US" sz="2000" dirty="0"/>
              <a:t>3. </a:t>
            </a:r>
            <a:r>
              <a:rPr lang="en-US" altLang="en-US" sz="2000" i="1" dirty="0"/>
              <a:t>R</a:t>
            </a:r>
            <a:r>
              <a:rPr lang="en-US" altLang="en-US" sz="2000" i="1" baseline="-25000" dirty="0"/>
              <a:t>C</a:t>
            </a:r>
            <a:r>
              <a:rPr lang="en-US" altLang="en-US" sz="2000" dirty="0"/>
              <a:t>, relating </a:t>
            </a:r>
            <a:r>
              <a:rPr lang="en-US" altLang="en-US" sz="2000" i="1" dirty="0"/>
              <a:t>E </a:t>
            </a:r>
            <a:r>
              <a:rPr lang="en-US" altLang="en-US" sz="2000" dirty="0"/>
              <a:t>and </a:t>
            </a:r>
            <a:r>
              <a:rPr lang="en-US" altLang="en-US" sz="2000" i="1" dirty="0"/>
              <a:t>C</a:t>
            </a:r>
            <a:endParaRPr lang="en-US" altLang="en-US" sz="2000" i="1" dirty="0"/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MS PGothic" panose="020B0600070205080204" charset="-128"/>
              </a:rPr>
              <a:t>Create an identifying attribute for </a:t>
            </a:r>
            <a:r>
              <a:rPr lang="en-US" altLang="en-US" sz="2000" i="1" dirty="0">
                <a:ea typeface="MS PGothic" panose="020B0600070205080204" charset="-128"/>
              </a:rPr>
              <a:t>E and </a:t>
            </a:r>
            <a:r>
              <a:rPr lang="en-US" altLang="en-US" sz="2000" dirty="0">
                <a:ea typeface="MS PGothic" panose="020B0600070205080204" charset="-128"/>
              </a:rPr>
              <a:t>add any attributes of </a:t>
            </a:r>
            <a:r>
              <a:rPr lang="en-US" altLang="en-US" sz="2000" i="1" dirty="0">
                <a:ea typeface="MS PGothic" panose="020B0600070205080204" charset="-128"/>
              </a:rPr>
              <a:t>R </a:t>
            </a:r>
            <a:r>
              <a:rPr lang="en-US" altLang="en-US" sz="2000" dirty="0">
                <a:ea typeface="MS PGothic" panose="020B0600070205080204" charset="-128"/>
              </a:rPr>
              <a:t>to </a:t>
            </a:r>
            <a:r>
              <a:rPr lang="en-US" altLang="en-US" sz="2000" i="1" dirty="0">
                <a:ea typeface="MS PGothic" panose="020B0600070205080204" charset="-128"/>
              </a:rPr>
              <a:t>E </a:t>
            </a:r>
            <a:endParaRPr lang="en-US" altLang="en-US" sz="2000" i="1" dirty="0">
              <a:ea typeface="MS PGothic" panose="020B060007020508020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2000" dirty="0">
                <a:ea typeface="MS PGothic" panose="020B0600070205080204" charset="-128"/>
              </a:rPr>
              <a:t>For each relationship (</a:t>
            </a:r>
            <a:r>
              <a:rPr lang="en-US" altLang="en-US" sz="2000" i="1" dirty="0" err="1">
                <a:ea typeface="MS PGothic" panose="020B0600070205080204" charset="-128"/>
              </a:rPr>
              <a:t>a</a:t>
            </a:r>
            <a:r>
              <a:rPr lang="en-US" altLang="en-US" sz="2000" i="1" baseline="-25000" dirty="0" err="1">
                <a:ea typeface="MS PGothic" panose="020B0600070205080204" charset="-128"/>
              </a:rPr>
              <a:t>i</a:t>
            </a:r>
            <a:r>
              <a:rPr lang="en-US" altLang="en-US" sz="2000" i="1" dirty="0">
                <a:ea typeface="MS PGothic" panose="020B0600070205080204" charset="-128"/>
              </a:rPr>
              <a:t> , b</a:t>
            </a:r>
            <a:r>
              <a:rPr lang="en-US" altLang="en-US" sz="2000" i="1" baseline="-25000" dirty="0">
                <a:ea typeface="MS PGothic" panose="020B0600070205080204" charset="-128"/>
              </a:rPr>
              <a:t>i</a:t>
            </a:r>
            <a:r>
              <a:rPr lang="en-US" altLang="en-US" sz="2000" i="1" dirty="0">
                <a:ea typeface="MS PGothic" panose="020B0600070205080204" charset="-128"/>
              </a:rPr>
              <a:t> , c</a:t>
            </a:r>
            <a:r>
              <a:rPr lang="en-US" altLang="en-US" sz="2000" i="1" baseline="-25000" dirty="0">
                <a:ea typeface="MS PGothic" panose="020B0600070205080204" charset="-128"/>
              </a:rPr>
              <a:t>i</a:t>
            </a:r>
            <a:r>
              <a:rPr lang="en-US" altLang="en-US" sz="2000" dirty="0">
                <a:ea typeface="MS PGothic" panose="020B0600070205080204" charset="-128"/>
              </a:rPr>
              <a:t>) in </a:t>
            </a:r>
            <a:r>
              <a:rPr lang="en-US" altLang="en-US" sz="2000" i="1" dirty="0">
                <a:ea typeface="MS PGothic" panose="020B0600070205080204" charset="-128"/>
              </a:rPr>
              <a:t>R,</a:t>
            </a:r>
            <a:r>
              <a:rPr lang="en-US" altLang="en-US" sz="2000" dirty="0">
                <a:ea typeface="MS PGothic" panose="020B0600070205080204" charset="-128"/>
              </a:rPr>
              <a:t> create </a:t>
            </a:r>
            <a:endParaRPr lang="en-US" altLang="en-US" sz="2000" dirty="0">
              <a:ea typeface="MS PGothic" panose="020B0600070205080204" charset="-128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2000" dirty="0"/>
              <a:t>	      1. a new entity </a:t>
            </a:r>
            <a:r>
              <a:rPr lang="en-US" altLang="en-US" sz="2000" i="1" dirty="0" err="1"/>
              <a:t>e</a:t>
            </a:r>
            <a:r>
              <a:rPr lang="en-US" altLang="en-US" sz="2000" i="1" baseline="-25000" dirty="0" err="1"/>
              <a:t>i</a:t>
            </a:r>
            <a:r>
              <a:rPr lang="en-US" altLang="en-US" sz="2000" i="1" dirty="0"/>
              <a:t> </a:t>
            </a:r>
            <a:r>
              <a:rPr lang="en-US" altLang="en-US" sz="2000" dirty="0"/>
              <a:t>in the entity set </a:t>
            </a:r>
            <a:r>
              <a:rPr lang="en-US" altLang="en-US" sz="2000" i="1" dirty="0"/>
              <a:t>E       </a:t>
            </a:r>
            <a:r>
              <a:rPr lang="en-US" altLang="en-US" sz="2000" dirty="0"/>
              <a:t>2. add (</a:t>
            </a:r>
            <a:r>
              <a:rPr lang="en-US" altLang="en-US" sz="2000" i="1" dirty="0" err="1"/>
              <a:t>e</a:t>
            </a:r>
            <a:r>
              <a:rPr lang="en-US" altLang="en-US" sz="2000" i="1" baseline="-25000" dirty="0" err="1"/>
              <a:t>i</a:t>
            </a:r>
            <a:r>
              <a:rPr lang="en-US" altLang="en-US" sz="2000" i="1" dirty="0"/>
              <a:t> , </a:t>
            </a:r>
            <a:r>
              <a:rPr lang="en-US" altLang="en-US" sz="2000" i="1" dirty="0" err="1"/>
              <a:t>a</a:t>
            </a:r>
            <a:r>
              <a:rPr lang="en-US" altLang="en-US" sz="2000" i="1" baseline="-25000" dirty="0" err="1"/>
              <a:t>i</a:t>
            </a:r>
            <a:r>
              <a:rPr lang="en-US" altLang="en-US" sz="2000" i="1" baseline="-25000" dirty="0"/>
              <a:t> </a:t>
            </a:r>
            <a:r>
              <a:rPr lang="en-US" altLang="en-US" sz="2000" dirty="0"/>
              <a:t>) to </a:t>
            </a:r>
            <a:r>
              <a:rPr lang="en-US" altLang="en-US" sz="2000" i="1" dirty="0"/>
              <a:t>R</a:t>
            </a:r>
            <a:r>
              <a:rPr lang="en-US" altLang="en-US" sz="2000" i="1" baseline="-25000" dirty="0"/>
              <a:t>A</a:t>
            </a:r>
            <a:endParaRPr lang="en-US" altLang="en-US" sz="2000" i="1" baseline="-25000" dirty="0"/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altLang="en-US" sz="2000" dirty="0"/>
              <a:t>	      3. add (</a:t>
            </a:r>
            <a:r>
              <a:rPr lang="en-US" altLang="en-US" sz="2000" i="1" dirty="0" err="1"/>
              <a:t>e</a:t>
            </a:r>
            <a:r>
              <a:rPr lang="en-US" altLang="en-US" sz="2000" i="1" baseline="-25000" dirty="0" err="1"/>
              <a:t>i</a:t>
            </a:r>
            <a:r>
              <a:rPr lang="en-US" altLang="en-US" sz="2000" i="1" dirty="0"/>
              <a:t> , b</a:t>
            </a:r>
            <a:r>
              <a:rPr lang="en-US" altLang="en-US" sz="2000" i="1" baseline="-25000" dirty="0"/>
              <a:t>i</a:t>
            </a:r>
            <a:r>
              <a:rPr lang="en-US" altLang="en-US" sz="2000" i="1" dirty="0"/>
              <a:t> </a:t>
            </a:r>
            <a:r>
              <a:rPr lang="en-US" altLang="en-US" sz="2000" dirty="0"/>
              <a:t>) to </a:t>
            </a:r>
            <a:r>
              <a:rPr lang="en-US" altLang="en-US" sz="2000" i="1" dirty="0"/>
              <a:t>R</a:t>
            </a:r>
            <a:r>
              <a:rPr lang="en-US" altLang="en-US" sz="2000" i="1" baseline="-25000" dirty="0"/>
              <a:t>B</a:t>
            </a:r>
            <a:r>
              <a:rPr lang="en-US" altLang="en-US" sz="2000" i="1" dirty="0"/>
              <a:t>      </a:t>
            </a:r>
            <a:r>
              <a:rPr lang="en-US" altLang="en-US" sz="2000" dirty="0"/>
              <a:t>	                     4. add (</a:t>
            </a:r>
            <a:r>
              <a:rPr lang="en-US" altLang="en-US" sz="2000" i="1" dirty="0" err="1"/>
              <a:t>e</a:t>
            </a:r>
            <a:r>
              <a:rPr lang="en-US" altLang="en-US" sz="2000" i="1" baseline="-25000" dirty="0" err="1"/>
              <a:t>i</a:t>
            </a:r>
            <a:r>
              <a:rPr lang="en-US" altLang="en-US" sz="2000" i="1" dirty="0"/>
              <a:t> , c</a:t>
            </a:r>
            <a:r>
              <a:rPr lang="en-US" altLang="en-US" sz="2000" i="1" baseline="-25000" dirty="0"/>
              <a:t>i </a:t>
            </a:r>
            <a:r>
              <a:rPr lang="en-US" altLang="en-US" sz="2000" dirty="0"/>
              <a:t>) to </a:t>
            </a:r>
            <a:r>
              <a:rPr lang="en-US" altLang="en-US" sz="2000" i="1" dirty="0"/>
              <a:t>R</a:t>
            </a:r>
            <a:r>
              <a:rPr lang="en-US" altLang="en-US" sz="2000" i="1" baseline="-25000" dirty="0"/>
              <a:t>C</a:t>
            </a:r>
            <a:endParaRPr lang="en-US" altLang="en-US" sz="2000" i="1" baseline="-25000" dirty="0"/>
          </a:p>
        </p:txBody>
      </p:sp>
      <p:pic>
        <p:nvPicPr>
          <p:cNvPr id="3" name="Picture 2" descr="Screenshot 2024-03-13 at 11.31.31 in the mo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9420" y="4781550"/>
            <a:ext cx="7089140" cy="1924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cap="none" dirty="0">
                <a:solidFill>
                  <a:schemeClr val="accent1"/>
                </a:solidFill>
              </a:rPr>
              <a:t>Data Model Components</a:t>
            </a:r>
            <a:endParaRPr lang="en-US" altLang="zh-CN" b="1" cap="none" dirty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4255" y="1796415"/>
            <a:ext cx="9719945" cy="3462655"/>
          </a:xfrm>
        </p:spPr>
        <p:txBody>
          <a:bodyPr>
            <a:noAutofit/>
          </a:bodyPr>
          <a:lstStyle/>
          <a:p>
            <a:pPr marL="342900" indent="-342900" defTabSz="0">
              <a:spcBef>
                <a:spcPct val="0"/>
              </a:spcBef>
              <a:spcAft>
                <a:spcPct val="50000"/>
              </a:spcAft>
              <a:buSzTx/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zh-CN" sz="3600" dirty="0"/>
              <a:t>Entity </a:t>
            </a:r>
            <a:endParaRPr lang="zh-CN" altLang="zh-CN" sz="3600" dirty="0"/>
          </a:p>
          <a:p>
            <a:pPr marL="342900" indent="-342900" defTabSz="0">
              <a:spcBef>
                <a:spcPct val="0"/>
              </a:spcBef>
              <a:spcAft>
                <a:spcPct val="50000"/>
              </a:spcAft>
              <a:buSzTx/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zh-CN" sz="3600" dirty="0"/>
              <a:t>Attribute</a:t>
            </a:r>
            <a:r>
              <a:rPr lang="zh-CN" altLang="en-US" sz="3600" dirty="0"/>
              <a:t> </a:t>
            </a:r>
            <a:endParaRPr lang="zh-CN" altLang="en-US" sz="3600" dirty="0"/>
          </a:p>
          <a:p>
            <a:pPr marL="342900" indent="-342900" defTabSz="0">
              <a:spcBef>
                <a:spcPct val="0"/>
              </a:spcBef>
              <a:spcAft>
                <a:spcPct val="50000"/>
              </a:spcAft>
              <a:buSzTx/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zh-CN" sz="3600" dirty="0"/>
              <a:t>Relationship </a:t>
            </a:r>
            <a:endParaRPr lang="zh-CN" altLang="en-US" sz="3600" dirty="0"/>
          </a:p>
          <a:p>
            <a:pPr marL="342900" indent="-342900" defTabSz="0">
              <a:spcBef>
                <a:spcPct val="0"/>
              </a:spcBef>
              <a:spcAft>
                <a:spcPct val="50000"/>
              </a:spcAft>
              <a:buSzTx/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zh-CN" sz="3600" dirty="0"/>
              <a:t>Constraint 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5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74700" y="437515"/>
            <a:ext cx="8834755" cy="697230"/>
          </a:xfrm>
        </p:spPr>
        <p:txBody>
          <a:bodyPr/>
          <a:lstStyle/>
          <a:p>
            <a:pPr>
              <a:defRPr/>
            </a:pPr>
            <a:r>
              <a:rPr lang="en-US" altLang="en-US" sz="3000">
                <a:effectLst>
                  <a:outerShdw blurRad="38100" dist="38100" dir="2700000" algn="tl">
                    <a:srgbClr val="C0C0C0"/>
                  </a:outerShdw>
                </a:effectLst>
              </a:rPr>
              <a:t>Converting Non-Binary Relationships (Cont.)</a:t>
            </a:r>
            <a:endParaRPr lang="en-US" altLang="en-US" sz="3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5160" y="1437005"/>
            <a:ext cx="10965180" cy="3232150"/>
          </a:xfrm>
        </p:spPr>
        <p:txBody>
          <a:bodyPr/>
          <a:lstStyle/>
          <a:p>
            <a:r>
              <a:rPr lang="en-US" altLang="en-US" sz="2000" dirty="0"/>
              <a:t>Also need to translate constraints</a:t>
            </a:r>
            <a:endParaRPr lang="en-US" altLang="en-US" sz="2000" dirty="0"/>
          </a:p>
          <a:p>
            <a:pPr lvl="1"/>
            <a:r>
              <a:rPr lang="en-US" altLang="en-US" sz="2000" dirty="0">
                <a:ea typeface="MS PGothic" panose="020B0600070205080204" charset="-128"/>
              </a:rPr>
              <a:t>Translating all constraints may not be possible</a:t>
            </a:r>
            <a:endParaRPr lang="en-US" altLang="en-US" sz="2000" dirty="0">
              <a:ea typeface="MS PGothic" panose="020B0600070205080204" charset="-128"/>
            </a:endParaRPr>
          </a:p>
          <a:p>
            <a:pPr lvl="1"/>
            <a:r>
              <a:rPr lang="en-US" altLang="en-US" sz="2000" dirty="0">
                <a:ea typeface="MS PGothic" panose="020B0600070205080204" charset="-128"/>
              </a:rPr>
              <a:t>There may be </a:t>
            </a:r>
            <a:r>
              <a:rPr lang="en-US" altLang="en-US" sz="2000" dirty="0">
                <a:solidFill>
                  <a:srgbClr val="FF0000"/>
                </a:solidFill>
                <a:ea typeface="MS PGothic" panose="020B0600070205080204" charset="-128"/>
              </a:rPr>
              <a:t>instances </a:t>
            </a:r>
            <a:r>
              <a:rPr lang="en-US" altLang="en-US" sz="2000" dirty="0">
                <a:ea typeface="MS PGothic" panose="020B0600070205080204" charset="-128"/>
              </a:rPr>
              <a:t>in the translated schema that cannot correspond to any instance of </a:t>
            </a:r>
            <a:r>
              <a:rPr lang="en-US" altLang="en-US" sz="2000" i="1" dirty="0">
                <a:ea typeface="MS PGothic" panose="020B0600070205080204" charset="-128"/>
              </a:rPr>
              <a:t>R</a:t>
            </a:r>
            <a:endParaRPr lang="en-US" altLang="en-US" sz="2000" i="1" dirty="0">
              <a:ea typeface="MS PGothic" panose="020B0600070205080204" charset="-128"/>
            </a:endParaRPr>
          </a:p>
          <a:p>
            <a:pPr lvl="1"/>
            <a:r>
              <a:rPr lang="en-US" altLang="en-US" sz="2000" dirty="0">
                <a:ea typeface="MS PGothic" panose="020B0600070205080204" charset="-128"/>
              </a:rPr>
              <a:t>We can avoid creating an identifying attribute by making E a weak entity set (described shortly) identified by the three relationship sets </a:t>
            </a:r>
            <a:endParaRPr lang="en-US" altLang="en-US" sz="2000" dirty="0">
              <a:ea typeface="MS PGothic" panose="020B0600070205080204" charset="-128"/>
            </a:endParaRPr>
          </a:p>
          <a:p>
            <a:endParaRPr lang="en-US" altLang="en-US" sz="2000" dirty="0">
              <a:ea typeface="MS PGothic" panose="020B060007020508020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934720" y="503555"/>
            <a:ext cx="51530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600" b="1">
                <a:latin typeface="Arial Bold" panose="020B0604020202020204" charset="0"/>
                <a:cs typeface="Arial Bold" panose="020B0604020202020204" charset="0"/>
              </a:rPr>
              <a:t>Class Activity </a:t>
            </a:r>
            <a:endParaRPr lang="en-US" sz="3600" b="1">
              <a:latin typeface="Arial Bold" panose="020B0604020202020204" charset="0"/>
              <a:cs typeface="Arial Bold" panose="020B06040202020202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11200" y="1606550"/>
            <a:ext cx="65538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Converting Non-Binary Relationships to Binary </a:t>
            </a:r>
            <a:endParaRPr lang="en-US" sz="2400"/>
          </a:p>
          <a:p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Github</a:t>
            </a:r>
            <a:endParaRPr lang="en-US" sz="24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51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E-R Design Decisions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7820"/>
            <a:ext cx="10765155" cy="4304665"/>
          </a:xfrm>
        </p:spPr>
        <p:txBody>
          <a:bodyPr/>
          <a:lstStyle/>
          <a:p>
            <a:r>
              <a:rPr lang="en-US" altLang="en-US" sz="2000" dirty="0"/>
              <a:t>The use of an attribute or entity set to represent an object.</a:t>
            </a:r>
            <a:endParaRPr lang="en-US" altLang="en-US" sz="2000" dirty="0"/>
          </a:p>
          <a:p>
            <a:r>
              <a:rPr lang="en-US" altLang="en-US" sz="2000" dirty="0"/>
              <a:t>Whether a real-world concept is best expressed by an entity set or a relationship set.</a:t>
            </a:r>
            <a:endParaRPr lang="en-US" altLang="en-US" sz="2000" dirty="0"/>
          </a:p>
          <a:p>
            <a:r>
              <a:rPr lang="en-US" altLang="en-US" sz="2000" dirty="0"/>
              <a:t>The use of a ternary relationship versus a pair of binary relationships.</a:t>
            </a:r>
            <a:endParaRPr lang="en-US" altLang="en-US" sz="2000" dirty="0"/>
          </a:p>
          <a:p>
            <a:r>
              <a:rPr lang="en-US" altLang="en-US" sz="2000" dirty="0"/>
              <a:t>The use of a strong or weak entity set.</a:t>
            </a:r>
            <a:endParaRPr lang="en-US" altLang="en-US" sz="2000" dirty="0"/>
          </a:p>
          <a:p>
            <a:r>
              <a:rPr lang="en-US" altLang="en-US" sz="2000" dirty="0"/>
              <a:t>The use of specialization/generalization – contributes to modularity in the design.</a:t>
            </a:r>
            <a:endParaRPr lang="en-US" altLang="en-US" sz="2000" dirty="0"/>
          </a:p>
          <a:p>
            <a:r>
              <a:rPr lang="en-US" altLang="en-US" sz="2000" dirty="0"/>
              <a:t>The use of aggregation – can treat the aggregate entity set as a single unit without concern for the details of its internal structure.</a:t>
            </a:r>
            <a:endParaRPr lang="en-US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charset="0"/>
              <a:buChar char="Ø"/>
            </a:pPr>
            <a:r>
              <a:rPr lang="en-US" altLang="zh-CN" sz="3600" dirty="0">
                <a:latin typeface="Times New Roman" panose="02020603050405020304" charset="0"/>
              </a:rPr>
              <a:t>Entity</a:t>
            </a:r>
            <a:endParaRPr lang="en-US" altLang="zh-CN" sz="3600" dirty="0">
              <a:latin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4128" y="1175892"/>
            <a:ext cx="9573768" cy="4506849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 Anything about which data are to be collected and stored</a:t>
            </a:r>
            <a:endParaRPr lang="en-US" altLang="zh-CN" sz="2800" dirty="0"/>
          </a:p>
          <a:p>
            <a:pPr lvl="1"/>
            <a:r>
              <a:rPr lang="en-US" altLang="zh-CN" sz="2400" dirty="0"/>
              <a:t>a person</a:t>
            </a:r>
            <a:endParaRPr lang="en-US" altLang="zh-CN" sz="2400" dirty="0"/>
          </a:p>
          <a:p>
            <a:pPr lvl="1"/>
            <a:r>
              <a:rPr lang="en-US" altLang="zh-CN" sz="2400" dirty="0"/>
              <a:t>a place</a:t>
            </a:r>
            <a:endParaRPr lang="en-US" altLang="zh-CN" sz="2400" dirty="0"/>
          </a:p>
          <a:p>
            <a:pPr lvl="1"/>
            <a:r>
              <a:rPr lang="en-US" altLang="zh-CN" sz="2400" dirty="0"/>
              <a:t>an event</a:t>
            </a:r>
            <a:endParaRPr lang="en-US" altLang="zh-CN" sz="2400" dirty="0"/>
          </a:p>
          <a:p>
            <a:pPr lvl="0"/>
            <a:r>
              <a:rPr lang="en-US" altLang="zh-CN" sz="2800" dirty="0"/>
              <a:t> Each </a:t>
            </a:r>
            <a:r>
              <a:rPr lang="en-US" altLang="zh-CN" sz="2800" dirty="0">
                <a:solidFill>
                  <a:srgbClr val="C00000"/>
                </a:solidFill>
              </a:rPr>
              <a:t>entity occurrence </a:t>
            </a:r>
            <a:r>
              <a:rPr lang="en-US" altLang="zh-CN" sz="2800" dirty="0"/>
              <a:t>is unique and distinct</a:t>
            </a:r>
            <a:endParaRPr lang="en-US" altLang="zh-CN" sz="2800" dirty="0"/>
          </a:p>
          <a:p>
            <a:pPr lvl="1"/>
            <a:r>
              <a:rPr lang="en-US" altLang="zh-CN" sz="2400" dirty="0"/>
              <a:t>STUDENT is an entity</a:t>
            </a:r>
            <a:endParaRPr lang="en-US" altLang="zh-CN" sz="2400" dirty="0"/>
          </a:p>
          <a:p>
            <a:pPr lvl="1"/>
            <a:r>
              <a:rPr lang="en-US" altLang="zh-CN" sz="2400" dirty="0">
                <a:solidFill>
                  <a:srgbClr val="0070C0"/>
                </a:solidFill>
              </a:rPr>
              <a:t>Billy</a:t>
            </a:r>
            <a:r>
              <a:rPr lang="en-US" altLang="zh-CN" sz="2400" dirty="0"/>
              <a:t> is an entity occurrence</a:t>
            </a:r>
            <a:endParaRPr lang="en-US" altLang="zh-CN" sz="2400" dirty="0"/>
          </a:p>
          <a:p>
            <a:pPr lvl="0"/>
            <a:r>
              <a:rPr lang="en-US" altLang="zh-CN" dirty="0"/>
              <a:t> </a:t>
            </a:r>
            <a:r>
              <a:rPr lang="en-US" altLang="zh-CN" sz="2800" dirty="0"/>
              <a:t>Entities can be physical objects and abstractions </a:t>
            </a:r>
            <a:endParaRPr lang="en-US" altLang="zh-CN" sz="2800" dirty="0"/>
          </a:p>
          <a:p>
            <a:pPr lvl="0"/>
            <a:r>
              <a:rPr lang="en-US" altLang="zh-CN" sz="2800" dirty="0"/>
              <a:t> Entity names are often </a:t>
            </a:r>
            <a:r>
              <a:rPr lang="en-US" altLang="zh-CN" sz="2800" b="1" dirty="0"/>
              <a:t>capitalized </a:t>
            </a:r>
            <a:r>
              <a:rPr lang="en-US" altLang="zh-CN" sz="2800" dirty="0"/>
              <a:t>as a convention</a:t>
            </a:r>
            <a:endParaRPr lang="en-US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848995" y="314325"/>
            <a:ext cx="4815840" cy="670560"/>
          </a:xfrm>
        </p:spPr>
        <p:txBody>
          <a:bodyPr>
            <a:noAutofit/>
          </a:bodyPr>
          <a:lstStyle/>
          <a:p>
            <a:pPr marL="0" indent="0" algn="l">
              <a:lnSpc>
                <a:spcPct val="80000"/>
              </a:lnSpc>
              <a:buClrTx/>
              <a:buSzTx/>
              <a:buFont typeface="Wingdings" panose="05000000000000000000" charset="0"/>
              <a:buNone/>
            </a:pPr>
            <a:r>
              <a:rPr lang="en-US" altLang="zh-CN" sz="3600" cap="all" spc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+mj-ea"/>
                <a:cs typeface="+mj-cs"/>
              </a:rPr>
              <a:t>Entity (Cont...)</a:t>
            </a:r>
            <a:endParaRPr lang="en-US" altLang="zh-CN" sz="3600" cap="all" spc="100" dirty="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ea typeface="+mj-ea"/>
              <a:cs typeface="+mj-cs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615950" y="1186181"/>
            <a:ext cx="9601200" cy="15087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An entity is represented by a rectangle containing the entity’s name – a noun, in all capital letters.</a:t>
            </a:r>
            <a:endParaRPr 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860" y="2695182"/>
            <a:ext cx="9832848" cy="3173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charset="0"/>
              <a:buChar char="Ø"/>
            </a:pPr>
            <a:r>
              <a:rPr lang="en-US" altLang="zh-CN" sz="3600" dirty="0">
                <a:latin typeface="Times New Roman" panose="02020603050405020304" charset="0"/>
              </a:rPr>
              <a:t>Attribute</a:t>
            </a:r>
            <a:endParaRPr lang="en-US" altLang="zh-CN" sz="3600" dirty="0">
              <a:latin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2500" y="1369060"/>
            <a:ext cx="9719945" cy="4627880"/>
          </a:xfrm>
        </p:spPr>
        <p:txBody>
          <a:bodyPr>
            <a:noAutofit/>
          </a:bodyPr>
          <a:lstStyle/>
          <a:p>
            <a:r>
              <a:rPr lang="en-US" altLang="en-US" sz="2800" dirty="0">
                <a:sym typeface="+mn-ea"/>
              </a:rPr>
              <a:t>An entity is represented by a set of attributes; i.e., descriptive properties possessed by all members of an entity set.</a:t>
            </a:r>
            <a:endParaRPr lang="en-US" altLang="en-US" sz="2800" dirty="0"/>
          </a:p>
          <a:p>
            <a:pPr lvl="1"/>
            <a:r>
              <a:rPr lang="en-US" altLang="en-US" sz="2800" dirty="0">
                <a:ea typeface="MS PGothic" panose="020B0600070205080204" charset="-128"/>
                <a:sym typeface="+mn-ea"/>
              </a:rPr>
              <a:t>Example: </a:t>
            </a:r>
            <a:endParaRPr lang="en-US" altLang="en-US" sz="2800" dirty="0">
              <a:ea typeface="MS PGothic" panose="020B0600070205080204" charset="-128"/>
            </a:endParaRPr>
          </a:p>
          <a:p>
            <a:pPr lvl="1">
              <a:buFont typeface="Monotype Sorts" charset="2"/>
              <a:buNone/>
            </a:pPr>
            <a:r>
              <a:rPr lang="en-US" altLang="en-US" sz="2800" dirty="0">
                <a:ea typeface="MS PGothic" panose="020B0600070205080204" charset="-128"/>
                <a:sym typeface="+mn-ea"/>
              </a:rPr>
              <a:t>     	</a:t>
            </a:r>
            <a:r>
              <a:rPr lang="en-US" altLang="en-US" sz="2800" i="1" dirty="0">
                <a:ea typeface="MS PGothic" panose="020B0600070205080204" charset="-128"/>
                <a:sym typeface="+mn-ea"/>
              </a:rPr>
              <a:t>instructor = </a:t>
            </a:r>
            <a:r>
              <a:rPr lang="en-US" altLang="en-US" sz="2800" dirty="0">
                <a:ea typeface="MS PGothic" panose="020B0600070205080204" charset="-128"/>
                <a:sym typeface="+mn-ea"/>
              </a:rPr>
              <a:t>(</a:t>
            </a:r>
            <a:r>
              <a:rPr lang="en-US" altLang="en-US" sz="2800" i="1" dirty="0">
                <a:ea typeface="MS PGothic" panose="020B0600070205080204" charset="-128"/>
                <a:sym typeface="+mn-ea"/>
              </a:rPr>
              <a:t>ID, name, salary </a:t>
            </a:r>
            <a:r>
              <a:rPr lang="en-US" altLang="en-US" sz="2800" dirty="0">
                <a:ea typeface="MS PGothic" panose="020B0600070205080204" charset="-128"/>
                <a:sym typeface="+mn-ea"/>
              </a:rPr>
              <a:t>)</a:t>
            </a:r>
            <a:br>
              <a:rPr lang="en-US" altLang="en-US" sz="2800" i="1" dirty="0">
                <a:ea typeface="MS PGothic" panose="020B0600070205080204" charset="-128"/>
                <a:sym typeface="+mn-ea"/>
              </a:rPr>
            </a:br>
            <a:r>
              <a:rPr lang="en-US" altLang="en-US" sz="2800" i="1" dirty="0">
                <a:ea typeface="MS PGothic" panose="020B0600070205080204" charset="-128"/>
                <a:sym typeface="+mn-ea"/>
              </a:rPr>
              <a:t>	course= </a:t>
            </a:r>
            <a:r>
              <a:rPr lang="en-US" altLang="en-US" sz="2800" dirty="0">
                <a:ea typeface="MS PGothic" panose="020B0600070205080204" charset="-128"/>
                <a:sym typeface="+mn-ea"/>
              </a:rPr>
              <a:t>(</a:t>
            </a:r>
            <a:r>
              <a:rPr lang="en-US" altLang="en-US" sz="2800" i="1" dirty="0" err="1">
                <a:ea typeface="MS PGothic" panose="020B0600070205080204" charset="-128"/>
                <a:sym typeface="+mn-ea"/>
              </a:rPr>
              <a:t>course_id</a:t>
            </a:r>
            <a:r>
              <a:rPr lang="en-US" altLang="en-US" sz="2800" i="1" dirty="0">
                <a:ea typeface="MS PGothic" panose="020B0600070205080204" charset="-128"/>
                <a:sym typeface="+mn-ea"/>
              </a:rPr>
              <a:t>, title, credits</a:t>
            </a:r>
            <a:r>
              <a:rPr lang="en-US" altLang="en-US" sz="2800" dirty="0">
                <a:ea typeface="MS PGothic" panose="020B0600070205080204" charset="-128"/>
                <a:sym typeface="+mn-ea"/>
              </a:rPr>
              <a:t>)</a:t>
            </a:r>
            <a:endParaRPr lang="en-US" altLang="en-US" sz="2800" i="1" dirty="0">
              <a:solidFill>
                <a:schemeClr val="tx2"/>
              </a:solidFill>
              <a:ea typeface="MS PGothic" panose="020B0600070205080204" charset="-128"/>
            </a:endParaRPr>
          </a:p>
          <a:p>
            <a:r>
              <a:rPr lang="zh-CN" altLang="zh-CN" sz="2800" dirty="0"/>
              <a:t> </a:t>
            </a:r>
            <a:r>
              <a:rPr lang="en-US" altLang="zh-CN" sz="2800" dirty="0"/>
              <a:t>What</a:t>
            </a:r>
            <a:r>
              <a:rPr lang="zh-CN" altLang="zh-CN" sz="2800" dirty="0"/>
              <a:t> </a:t>
            </a:r>
            <a:r>
              <a:rPr lang="en-US" altLang="zh-CN" sz="2800" dirty="0"/>
              <a:t>are the attributes of the STUDENT entity?</a:t>
            </a:r>
            <a:endParaRPr lang="en-US" altLang="zh-CN" sz="2800" dirty="0"/>
          </a:p>
          <a:p>
            <a:r>
              <a:rPr lang="en-US" altLang="zh-CN" sz="2800" dirty="0"/>
              <a:t>More Examples:</a:t>
            </a:r>
            <a:endParaRPr lang="en-US" altLang="zh-CN" sz="2800" dirty="0"/>
          </a:p>
          <a:p>
            <a:pPr marL="469265" marR="0" lvl="0" indent="0" algn="l" defTabSz="914400" rtl="0" eaLnBrk="1" fontAlgn="auto" latinLnBrk="0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-365" normalizeH="0" baseline="0" noProof="0" dirty="0">
                <a:ln>
                  <a:noFill/>
                </a:ln>
                <a:solidFill>
                  <a:srgbClr val="CC6500"/>
                </a:solidFill>
                <a:effectLst/>
                <a:uLnTx/>
                <a:uFillTx/>
                <a:latin typeface="MS Gothic" panose="020B0609070205080204" charset="-128"/>
                <a:ea typeface="+mn-ea"/>
                <a:cs typeface="MS Gothic" panose="020B0609070205080204" charset="-128"/>
              </a:rPr>
              <a:t>★</a:t>
            </a:r>
            <a:r>
              <a:rPr kumimoji="0" lang="en-US" sz="1600" b="0" i="0" u="none" strike="noStrike" kern="1200" cap="none" spc="-245" normalizeH="0" baseline="0" noProof="0" dirty="0">
                <a:ln>
                  <a:noFill/>
                </a:ln>
                <a:solidFill>
                  <a:srgbClr val="CC6500"/>
                </a:solidFill>
                <a:effectLst/>
                <a:uLnTx/>
                <a:uFillTx/>
                <a:latin typeface="MS Gothic" panose="020B0609070205080204" charset="-128"/>
                <a:ea typeface="+mn-ea"/>
                <a:cs typeface="MS Gothic" panose="020B0609070205080204" charset="-128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Entities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(objec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870585" marR="0" lvl="0" indent="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-24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MS Gothic" panose="020B0609070205080204" charset="-128"/>
                <a:ea typeface="+mn-ea"/>
                <a:cs typeface="MS Gothic" panose="020B0609070205080204" charset="-128"/>
              </a:rPr>
              <a:t>✔</a:t>
            </a:r>
            <a:r>
              <a:rPr kumimoji="0" lang="en-US" sz="1400" b="0" i="0" u="none" strike="noStrike" kern="1200" cap="none" spc="-22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MS Gothic" panose="020B0609070205080204" charset="-128"/>
                <a:ea typeface="+mn-ea"/>
                <a:cs typeface="MS Gothic" panose="020B0609070205080204" charset="-128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E.g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.</a:t>
            </a:r>
            <a:r>
              <a:rPr kumimoji="0" lang="en-US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st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m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ers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,</a:t>
            </a:r>
            <a:r>
              <a:rPr kumimoji="0" lang="en-US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ccou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,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ba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k</a:t>
            </a:r>
            <a:r>
              <a:rPr kumimoji="0" lang="en-US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anch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469265" marR="0" lvl="0" indent="0" algn="l" defTabSz="914400" rtl="0" eaLnBrk="1" fontAlgn="auto" latinLnBrk="0" hangingPunct="1">
              <a:lnSpc>
                <a:spcPct val="100000"/>
              </a:lnSpc>
              <a:spcBef>
                <a:spcPts val="65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-365" normalizeH="0" baseline="0" noProof="0" dirty="0">
                <a:ln>
                  <a:noFill/>
                </a:ln>
                <a:solidFill>
                  <a:srgbClr val="CC6500"/>
                </a:solidFill>
                <a:effectLst/>
                <a:uLnTx/>
                <a:uFillTx/>
                <a:latin typeface="MS Gothic" panose="020B0609070205080204" charset="-128"/>
                <a:ea typeface="+mn-ea"/>
                <a:cs typeface="MS Gothic" panose="020B0609070205080204" charset="-128"/>
              </a:rPr>
              <a:t>★</a:t>
            </a:r>
            <a:r>
              <a:rPr kumimoji="0" lang="en-US" sz="1600" b="0" i="0" u="none" strike="noStrike" kern="1200" cap="none" spc="-245" normalizeH="0" baseline="0" noProof="0" dirty="0">
                <a:ln>
                  <a:noFill/>
                </a:ln>
                <a:solidFill>
                  <a:srgbClr val="CC6500"/>
                </a:solidFill>
                <a:effectLst/>
                <a:uLnTx/>
                <a:uFillTx/>
                <a:latin typeface="MS Gothic" panose="020B0609070205080204" charset="-128"/>
                <a:ea typeface="+mn-ea"/>
                <a:cs typeface="MS Gothic" panose="020B0609070205080204" charset="-128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lati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nsh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betw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e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t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870585" marR="0" lvl="0" indent="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-24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MS Gothic" panose="020B0609070205080204" charset="-128"/>
                <a:ea typeface="+mn-ea"/>
                <a:cs typeface="MS Gothic" panose="020B0609070205080204" charset="-128"/>
              </a:rPr>
              <a:t>✔</a:t>
            </a:r>
            <a:r>
              <a:rPr kumimoji="0" lang="en-US" sz="1400" b="0" i="0" u="none" strike="noStrike" kern="1200" cap="none" spc="-22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MS Gothic" panose="020B0609070205080204" charset="-128"/>
                <a:ea typeface="+mn-ea"/>
                <a:cs typeface="MS Gothic" panose="020B0609070205080204" charset="-128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E.g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.</a:t>
            </a:r>
            <a:r>
              <a:rPr kumimoji="0" lang="en-US" sz="16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Acc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un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t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A-10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1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en-US" sz="16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Italic" panose="020B0604020202020204" charset="0"/>
                <a:ea typeface="+mn-ea"/>
                <a:cs typeface="Arial Italic" panose="020B0604020202020204" charset="0"/>
              </a:rPr>
              <a:t>h</a:t>
            </a:r>
            <a:r>
              <a:rPr kumimoji="0" lang="en-US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Italic" panose="020B0604020202020204" charset="0"/>
                <a:ea typeface="+mn-ea"/>
                <a:cs typeface="Arial Italic" panose="020B0604020202020204" charset="0"/>
              </a:rPr>
              <a:t>el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Italic" panose="020B0604020202020204" charset="0"/>
                <a:ea typeface="+mn-ea"/>
                <a:cs typeface="Arial Italic" panose="020B0604020202020204" charset="0"/>
              </a:rPr>
              <a:t>d</a:t>
            </a:r>
            <a:r>
              <a:rPr kumimoji="0" lang="en-US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Italic" panose="020B0604020202020204" charset="0"/>
                <a:ea typeface="+mn-ea"/>
                <a:cs typeface="Arial Italic" panose="020B0604020202020204" charset="0"/>
              </a:rPr>
              <a:t> 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y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u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st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m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Joh</a:t>
            </a:r>
            <a:r>
              <a:rPr kumimoji="0" lang="en-US" sz="16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n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870585" marR="0" lvl="0" indent="0" algn="l" defTabSz="914400" rtl="0" eaLnBrk="1" fontAlgn="auto" latinLnBrk="0" hangingPunct="1">
              <a:lnSpc>
                <a:spcPct val="100000"/>
              </a:lnSpc>
              <a:spcBef>
                <a:spcPts val="7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0" i="0" u="none" strike="noStrike" kern="1200" cap="none" spc="-24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MS Gothic" panose="020B0609070205080204" charset="-128"/>
                <a:ea typeface="+mn-ea"/>
                <a:cs typeface="MS Gothic" panose="020B0609070205080204" charset="-128"/>
              </a:rPr>
              <a:t>✔</a:t>
            </a:r>
            <a:r>
              <a:rPr kumimoji="0" lang="en-US" sz="1400" b="0" i="0" u="none" strike="noStrike" kern="1200" cap="none" spc="-22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MS Gothic" panose="020B0609070205080204" charset="-128"/>
                <a:ea typeface="+mn-ea"/>
                <a:cs typeface="MS Gothic" panose="020B0609070205080204" charset="-128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Relationship set</a:t>
            </a:r>
            <a:r>
              <a:rPr kumimoji="0" lang="en-US" sz="16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en-US" sz="16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d</a:t>
            </a:r>
            <a:r>
              <a:rPr kumimoji="0" lang="en-US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ep</a:t>
            </a:r>
            <a:r>
              <a:rPr kumimoji="0" lang="en-US" sz="16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o</a:t>
            </a:r>
            <a:r>
              <a:rPr kumimoji="0" lang="en-US" sz="16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sito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r</a:t>
            </a:r>
            <a:r>
              <a:rPr kumimoji="0" lang="en-US" sz="1600" b="0" i="1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associate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customer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wit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h</a:t>
            </a:r>
            <a:r>
              <a:rPr kumimoji="0" lang="en-US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 </a:t>
            </a:r>
            <a:r>
              <a:rPr kumimoji="0" lang="en-US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accounts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charset="-128"/>
                <a:sym typeface="+mn-ea"/>
              </a:rPr>
              <a:t>Entity Sets -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charset="-128"/>
                <a:sym typeface="+mn-ea"/>
              </a:rPr>
              <a:t>instructor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charset="-128"/>
                <a:sym typeface="+mn-ea"/>
              </a:rPr>
              <a:t>and </a:t>
            </a:r>
            <a:r>
              <a:rPr lang="en-US" i="1" dirty="0">
                <a:effectLst>
                  <a:outerShdw blurRad="38100" dist="38100" dir="2700000" algn="tl">
                    <a:srgbClr val="C0C0C0"/>
                  </a:outerShdw>
                </a:effectLst>
                <a:ea typeface="MS PGothic" panose="020B0600070205080204" charset="-128"/>
                <a:sym typeface="+mn-ea"/>
              </a:rPr>
              <a:t>student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435" y="1316990"/>
            <a:ext cx="9719945" cy="4224020"/>
          </a:xfrm>
        </p:spPr>
        <p:txBody>
          <a:bodyPr/>
          <a:p>
            <a:r>
              <a:rPr lang="en-US" altLang="en-US" sz="2800" dirty="0">
                <a:sym typeface="+mn-ea"/>
              </a:rPr>
              <a:t>A subset of the attributes form a  </a:t>
            </a:r>
            <a:r>
              <a:rPr lang="en-US" altLang="en-US" sz="2800" b="1" dirty="0">
                <a:solidFill>
                  <a:srgbClr val="002060"/>
                </a:solidFill>
                <a:sym typeface="+mn-ea"/>
              </a:rPr>
              <a:t>primary key </a:t>
            </a:r>
            <a:r>
              <a:rPr lang="en-US" altLang="en-US" sz="2800" dirty="0">
                <a:sym typeface="+mn-ea"/>
              </a:rPr>
              <a:t>of the entity set; i.e., uniquely identifying each member of the set.</a:t>
            </a:r>
            <a:endParaRPr lang="en-US" altLang="en-US" sz="2800" dirty="0"/>
          </a:p>
          <a:p>
            <a:endParaRPr lang="en-US" altLang="en-US" sz="2800" dirty="0"/>
          </a:p>
        </p:txBody>
      </p:sp>
      <p:pic>
        <p:nvPicPr>
          <p:cNvPr id="14339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995" y="2390775"/>
            <a:ext cx="7037070" cy="3918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Representing Entity sets in ER Diagram</a:t>
            </a:r>
            <a:endParaRPr 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805815" y="1499235"/>
            <a:ext cx="10156825" cy="168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800" dirty="0"/>
              <a:t>Entity sets can be represented graphically as follows:</a:t>
            </a:r>
            <a:endParaRPr kumimoji="1" lang="en-US" altLang="en-US" sz="2800" dirty="0"/>
          </a:p>
          <a:p>
            <a:pPr marL="914400" lvl="1" indent="-4572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800" dirty="0"/>
              <a:t>Rectangles represent entity sets.</a:t>
            </a:r>
            <a:endParaRPr kumimoji="1" lang="en-US" altLang="en-US" sz="2800" dirty="0"/>
          </a:p>
          <a:p>
            <a:pPr marL="914400" lvl="1" indent="-4572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800" dirty="0"/>
              <a:t>Attributes listed inside entity rectangle</a:t>
            </a:r>
            <a:endParaRPr kumimoji="1" lang="en-US" altLang="en-US" sz="2800" dirty="0"/>
          </a:p>
          <a:p>
            <a:pPr marL="914400" lvl="1" indent="-4572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800" dirty="0"/>
              <a:t>Underline indicates primary key attributes</a:t>
            </a:r>
            <a:endParaRPr kumimoji="1" lang="en-US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882835" y="251636"/>
            <a:ext cx="3401344" cy="708484"/>
          </a:xfrm>
        </p:spPr>
        <p:txBody>
          <a:bodyPr>
            <a:normAutofit fontScale="90000" lnSpcReduction="10000"/>
          </a:bodyPr>
          <a:lstStyle/>
          <a:p>
            <a:r>
              <a:rPr lang="en-US" altLang="zh-CN" sz="3600" cap="all" spc="1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ea typeface="+mj-ea"/>
                <a:cs typeface="+mj-cs"/>
              </a:rPr>
              <a:t>Attributes</a:t>
            </a:r>
            <a:endParaRPr lang="zh-CN" altLang="en-US" sz="4000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457200" y="1600201"/>
            <a:ext cx="9601200" cy="15087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Attributes are characteristics of entities.</a:t>
            </a:r>
            <a:endParaRPr lang="en-US" altLang="zh-CN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3040" y="2972677"/>
            <a:ext cx="9832848" cy="3173715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2612390" y="4476750"/>
            <a:ext cx="11512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007870" y="5364480"/>
            <a:ext cx="11512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0" dirty="0"/>
              <a:t>Entity-Relationshi</a:t>
            </a:r>
            <a:r>
              <a:rPr lang="en-US" dirty="0"/>
              <a:t>p</a:t>
            </a:r>
            <a:r>
              <a:rPr lang="en-US" spc="-5" dirty="0"/>
              <a:t> </a:t>
            </a:r>
            <a:r>
              <a:rPr lang="en-US" spc="-10" dirty="0"/>
              <a:t>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02208" y="1783080"/>
            <a:ext cx="8541965" cy="3291840"/>
          </a:xfrm>
        </p:spPr>
      </p:pic>
      <p:sp>
        <p:nvSpPr>
          <p:cNvPr id="4" name="内容占位符 2"/>
          <p:cNvSpPr txBox="1"/>
          <p:nvPr/>
        </p:nvSpPr>
        <p:spPr>
          <a:xfrm>
            <a:off x="1024128" y="5455920"/>
            <a:ext cx="9720073" cy="1036320"/>
          </a:xfrm>
          <a:prstGeom prst="rect">
            <a:avLst/>
          </a:prstGeom>
        </p:spPr>
        <p:txBody>
          <a:bodyPr vert="horz" lIns="45720" tIns="45720" rIns="45720" bIns="45720" rtlCol="0">
            <a:normAutofit fontScale="700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43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3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45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025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71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anose="05040102010807070707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42900">
              <a:lnSpc>
                <a:spcPct val="100000"/>
              </a:lnSpc>
              <a:spcBef>
                <a:spcPts val="845"/>
              </a:spcBef>
              <a:buClr>
                <a:srgbClr val="CC3300"/>
              </a:buClr>
              <a:buSzPct val="90000"/>
              <a:buFont typeface="MS Gothic" panose="020B0609070205080204" charset="-128"/>
              <a:buChar char="■"/>
              <a:tabLst>
                <a:tab pos="355600" algn="l"/>
              </a:tabLst>
            </a:pPr>
            <a:r>
              <a:rPr lang="en-US" sz="3200" spc="-5" dirty="0">
                <a:latin typeface="Arial" panose="020B0604020202020204"/>
                <a:cs typeface="Arial" panose="020B0604020202020204"/>
              </a:rPr>
              <a:t>Widely used for database design</a:t>
            </a:r>
            <a:endParaRPr lang="en-US" sz="3200" spc="-5" dirty="0">
              <a:latin typeface="Arial" panose="020B0604020202020204"/>
              <a:cs typeface="Arial" panose="020B0604020202020204"/>
            </a:endParaRPr>
          </a:p>
          <a:p>
            <a:pPr marL="355600" indent="-342900">
              <a:lnSpc>
                <a:spcPct val="100000"/>
              </a:lnSpc>
              <a:spcBef>
                <a:spcPts val="845"/>
              </a:spcBef>
              <a:buClr>
                <a:srgbClr val="CC3300"/>
              </a:buClr>
              <a:buSzPct val="90000"/>
              <a:buFont typeface="MS Gothic" panose="020B0609070205080204" charset="-128"/>
              <a:buChar char="■"/>
              <a:tabLst>
                <a:tab pos="355600" algn="l"/>
              </a:tabLst>
            </a:pPr>
            <a:r>
              <a:rPr lang="en-US" sz="3200" spc="-5" dirty="0">
                <a:latin typeface="Arial" panose="020B0604020202020204"/>
                <a:cs typeface="Arial" panose="020B0604020202020204"/>
              </a:rPr>
              <a:t>★ Database design in E-R model usually converted to design in the relational model (coming up next) which is used for storage and processing</a:t>
            </a:r>
            <a:endParaRPr lang="en-US" sz="3200" spc="-5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808" y="843280"/>
            <a:ext cx="9720072" cy="802640"/>
          </a:xfrm>
        </p:spPr>
        <p:txBody>
          <a:bodyPr/>
          <a:lstStyle/>
          <a:p>
            <a:r>
              <a:rPr lang="en-US" spc="-10" dirty="0"/>
              <a:t>Relationa</a:t>
            </a:r>
            <a:r>
              <a:rPr lang="en-US" dirty="0"/>
              <a:t>l</a:t>
            </a:r>
            <a:r>
              <a:rPr lang="en-US" spc="-5" dirty="0"/>
              <a:t> </a:t>
            </a:r>
            <a:r>
              <a:rPr lang="en-US" spc="-10" dirty="0"/>
              <a:t>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1575" y="1645920"/>
            <a:ext cx="8712835" cy="436880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 algn="l" defTabSz="0">
              <a:lnSpc>
                <a:spcPct val="100000"/>
              </a:lnSpc>
              <a:spcAft>
                <a:spcPct val="50000"/>
              </a:spcAft>
              <a:buSzTx/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Data models</a:t>
            </a:r>
            <a:endParaRPr lang="en-US" altLang="en-US" sz="28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 algn="l" defTabSz="0">
              <a:lnSpc>
                <a:spcPct val="100000"/>
              </a:lnSpc>
              <a:spcAft>
                <a:spcPct val="50000"/>
              </a:spcAft>
              <a:buSzTx/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ER model - Database Modeling</a:t>
            </a:r>
            <a:endParaRPr lang="en-US" altLang="en-US" sz="28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marL="342900" indent="-342900" algn="l" defTabSz="0">
              <a:lnSpc>
                <a:spcPct val="100000"/>
              </a:lnSpc>
              <a:spcAft>
                <a:spcPct val="50000"/>
              </a:spcAft>
              <a:buSzTx/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Business rule</a:t>
            </a:r>
            <a:endParaRPr lang="en-US" altLang="en-US" sz="2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" name="标题 5"/>
          <p:cNvSpPr txBox="1"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573405" indent="-548005" algn="l">
              <a:buSzTx/>
              <a:buFont typeface="Wingdings" panose="05000000000000000000" pitchFamily="2" charset="2"/>
              <a:buChar char="Ø"/>
            </a:pPr>
            <a:r>
              <a:rPr lang="en-US" sz="4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Content</a:t>
            </a:r>
            <a:endParaRPr lang="en-US" sz="4800" b="1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55" y="197485"/>
            <a:ext cx="10661650" cy="940435"/>
          </a:xfrm>
        </p:spPr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spc="-10" dirty="0"/>
              <a:t> </a:t>
            </a:r>
            <a:r>
              <a:rPr lang="en-US" spc="-5" dirty="0"/>
              <a:t>Sampl</a:t>
            </a:r>
            <a:r>
              <a:rPr lang="en-US" dirty="0"/>
              <a:t>e</a:t>
            </a:r>
            <a:r>
              <a:rPr lang="en-US" spc="-5" dirty="0"/>
              <a:t> Relationa</a:t>
            </a:r>
            <a:r>
              <a:rPr lang="en-US" dirty="0"/>
              <a:t>l</a:t>
            </a:r>
            <a:r>
              <a:rPr lang="en-US" spc="-5" dirty="0"/>
              <a:t> Database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2030" y="1137920"/>
            <a:ext cx="7164610" cy="541530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47091" y="1305251"/>
          <a:ext cx="2496185" cy="191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140"/>
                <a:gridCol w="880110"/>
                <a:gridCol w="749935"/>
              </a:tblGrid>
              <a:tr h="4495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Sid</a:t>
                      </a:r>
                      <a:endParaRPr lang="en-US" altLang="zh-CN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GPA</a:t>
                      </a:r>
                      <a:endParaRPr lang="en-US" altLang="zh-CN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20201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Amy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3.1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20202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Tom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3.5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20203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Ben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3.5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20204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Tom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rgbClr val="2F4858"/>
                          </a:solidFill>
                        </a:rPr>
                        <a:t>3.2</a:t>
                      </a:r>
                      <a:endParaRPr lang="en-US" altLang="zh-CN" sz="1400" dirty="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768725" y="1290915"/>
          <a:ext cx="3486785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260"/>
                <a:gridCol w="1100455"/>
                <a:gridCol w="1195070"/>
              </a:tblGrid>
              <a:tr h="44894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baseline="0">
                          <a:solidFill>
                            <a:schemeClr val="bg1"/>
                          </a:solidFill>
                        </a:rPr>
                        <a:t>Sid</a:t>
                      </a:r>
                      <a:endParaRPr lang="en-US" altLang="zh-CN" sz="1800" b="1" baseline="0">
                        <a:solidFill>
                          <a:schemeClr val="bg1"/>
                        </a:solidFill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baseline="0">
                          <a:solidFill>
                            <a:schemeClr val="bg1"/>
                          </a:solidFill>
                        </a:rPr>
                        <a:t>CoureID</a:t>
                      </a:r>
                      <a:endParaRPr lang="en-US" altLang="zh-CN" sz="1800" b="1" baseline="0">
                        <a:solidFill>
                          <a:schemeClr val="bg1"/>
                        </a:solidFill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baseline="0" dirty="0">
                          <a:solidFill>
                            <a:schemeClr val="bg1"/>
                          </a:solidFill>
                        </a:rPr>
                        <a:t>Grade</a:t>
                      </a:r>
                      <a:endParaRPr lang="en-US" altLang="zh-CN" sz="18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</a:tr>
              <a:tr h="38290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dirty="0">
                          <a:solidFill>
                            <a:srgbClr val="2F4858"/>
                          </a:solidFill>
                          <a:sym typeface="+mn-ea"/>
                        </a:rPr>
                        <a:t>20201</a:t>
                      </a:r>
                      <a:endParaRPr lang="en-US" altLang="zh-CN" sz="1400" baseline="0" dirty="0">
                        <a:solidFill>
                          <a:srgbClr val="2F4858"/>
                        </a:solidFill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101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A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227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dirty="0">
                          <a:solidFill>
                            <a:srgbClr val="2F4858"/>
                          </a:solidFill>
                          <a:sym typeface="+mn-ea"/>
                        </a:rPr>
                        <a:t>20201</a:t>
                      </a:r>
                      <a:endParaRPr lang="en-US" altLang="zh-CN" sz="1400" baseline="0" dirty="0">
                        <a:solidFill>
                          <a:srgbClr val="2F4858"/>
                        </a:solidFill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102</a:t>
                      </a:r>
                      <a:endParaRPr 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A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90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20202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101</a:t>
                      </a:r>
                      <a:endParaRPr 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B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20203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103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B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90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20204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101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A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580631" y="1303346"/>
          <a:ext cx="4200525" cy="203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/>
                <a:gridCol w="1723390"/>
                <a:gridCol w="1143635"/>
              </a:tblGrid>
              <a:tr h="53530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8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CourseID</a:t>
                      </a:r>
                      <a:endParaRPr lang="en-US" altLang="zh-CN" sz="18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8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Coursename</a:t>
                      </a:r>
                      <a:endParaRPr lang="en-US" altLang="zh-CN" sz="18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8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Credits</a:t>
                      </a:r>
                      <a:endParaRPr lang="en-US" altLang="zh-CN" sz="18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</a:tr>
              <a:tr h="3752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101</a:t>
                      </a:r>
                      <a:endParaRPr lang="en-US" altLang="zh-CN" sz="1400" b="0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COMP1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6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2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102</a:t>
                      </a:r>
                      <a:endParaRPr lang="en-US" altLang="zh-CN" sz="1400" b="0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COMP2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6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52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103</a:t>
                      </a:r>
                      <a:endParaRPr lang="en-US" altLang="zh-CN" sz="1400" b="0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COMP3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6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28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203</a:t>
                      </a:r>
                      <a:endParaRPr lang="en-US" altLang="zh-CN" sz="1400" b="0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COMP3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12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" name="图片 3" descr="微信图片_202103251529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2340" y="4493260"/>
            <a:ext cx="7314565" cy="171831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993265" y="3415665"/>
            <a:ext cx="1110615" cy="1502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829935" y="3807460"/>
            <a:ext cx="63500" cy="832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8632190" y="3441065"/>
            <a:ext cx="492125" cy="1299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24255" y="197485"/>
            <a:ext cx="10661650" cy="940435"/>
          </a:xfrm>
        </p:spPr>
        <p:txBody>
          <a:bodyPr>
            <a:normAutofit fontScale="90000"/>
          </a:bodyPr>
          <a:p>
            <a:r>
              <a:rPr lang="en-US" dirty="0"/>
              <a:t>A</a:t>
            </a:r>
            <a:r>
              <a:rPr lang="en-US" spc="-10" dirty="0"/>
              <a:t> </a:t>
            </a:r>
            <a:r>
              <a:rPr lang="en-US" spc="-5" dirty="0"/>
              <a:t>Sampl</a:t>
            </a:r>
            <a:r>
              <a:rPr lang="en-US" dirty="0"/>
              <a:t>e</a:t>
            </a:r>
            <a:r>
              <a:rPr lang="en-US" spc="-5" dirty="0"/>
              <a:t> Relationa</a:t>
            </a:r>
            <a:r>
              <a:rPr lang="en-US" dirty="0"/>
              <a:t>l</a:t>
            </a:r>
            <a:r>
              <a:rPr lang="en-US" spc="-5" dirty="0"/>
              <a:t> Database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75609" y="617287"/>
            <a:ext cx="4959985" cy="2061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Relation  – table</a:t>
            </a:r>
            <a:endParaRPr lang="en-US" altLang="zh-CN" sz="3200" dirty="0"/>
          </a:p>
          <a:p>
            <a:r>
              <a:rPr lang="en-US" altLang="zh-CN" sz="3200" dirty="0"/>
              <a:t>Tuple – each row</a:t>
            </a:r>
            <a:endParaRPr lang="en-US" altLang="zh-CN" sz="3200" dirty="0"/>
          </a:p>
          <a:p>
            <a:r>
              <a:rPr lang="en-US" altLang="zh-CN" sz="3200" dirty="0"/>
              <a:t>Attribute  – each column</a:t>
            </a:r>
            <a:endParaRPr lang="en-US" altLang="zh-CN" sz="3200" dirty="0"/>
          </a:p>
          <a:p>
            <a:endParaRPr lang="en-US" altLang="zh-CN" sz="3200" dirty="0"/>
          </a:p>
        </p:txBody>
      </p:sp>
      <p:pic>
        <p:nvPicPr>
          <p:cNvPr id="2" name="图片 1" descr="微信图片_20210325172259"/>
          <p:cNvPicPr>
            <a:picLocks noChangeAspect="1"/>
          </p:cNvPicPr>
          <p:nvPr/>
        </p:nvPicPr>
        <p:blipFill>
          <a:blip r:embed="rId1"/>
          <a:srcRect l="1027" t="25335" r="12184" b="5795"/>
          <a:stretch>
            <a:fillRect/>
          </a:stretch>
        </p:blipFill>
        <p:spPr>
          <a:xfrm>
            <a:off x="1375410" y="2482850"/>
            <a:ext cx="9335770" cy="3818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2103251722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945" y="649605"/>
            <a:ext cx="10756900" cy="5544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905" y="699135"/>
            <a:ext cx="10664190" cy="5654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9840" y="1141730"/>
            <a:ext cx="9443720" cy="485394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32915" y="2281555"/>
            <a:ext cx="1085215" cy="4711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17270" y="154940"/>
            <a:ext cx="9686290" cy="80073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719455" y="1216660"/>
            <a:ext cx="10931525" cy="231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marL="457200" indent="-457200"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800" dirty="0"/>
              <a:t>Example: we define the relationship set </a:t>
            </a:r>
            <a:r>
              <a:rPr kumimoji="1" lang="en-US" altLang="en-US" sz="2800" b="1" i="1" dirty="0">
                <a:latin typeface="Helvetica Bold Oblique" charset="0"/>
                <a:cs typeface="Helvetica Bold Oblique" charset="0"/>
              </a:rPr>
              <a:t>advisor </a:t>
            </a:r>
            <a:r>
              <a:rPr kumimoji="1" lang="en-US" altLang="en-US" sz="2800" dirty="0"/>
              <a:t>to denote the associations between </a:t>
            </a:r>
            <a:r>
              <a:rPr kumimoji="1" lang="en-US" altLang="en-US" sz="2800" b="1" i="1" dirty="0">
                <a:latin typeface="Helvetica Bold Oblique" charset="0"/>
                <a:cs typeface="Helvetica Bold Oblique" charset="0"/>
              </a:rPr>
              <a:t>students </a:t>
            </a:r>
            <a:r>
              <a:rPr kumimoji="1" lang="en-US" altLang="en-US" sz="2800" dirty="0"/>
              <a:t>and the </a:t>
            </a:r>
            <a:r>
              <a:rPr kumimoji="1" lang="en-US" altLang="en-US" sz="2800" b="1" i="1" dirty="0">
                <a:latin typeface="Helvetica Bold Oblique" charset="0"/>
                <a:cs typeface="Helvetica Bold Oblique" charset="0"/>
              </a:rPr>
              <a:t>instructors </a:t>
            </a:r>
            <a:r>
              <a:rPr kumimoji="1" lang="en-US" altLang="en-US" sz="2800" dirty="0"/>
              <a:t>who act as their advisors.</a:t>
            </a:r>
            <a:endParaRPr kumimoji="1" lang="en-US" altLang="en-US" sz="2800" dirty="0"/>
          </a:p>
          <a:p>
            <a:pPr marL="457200" indent="-457200"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800" dirty="0"/>
              <a:t>Pictorially, we draw a line between related entities.</a:t>
            </a:r>
            <a:endParaRPr kumimoji="1" lang="en-US" altLang="en-US" sz="28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110000"/>
              <a:buFont typeface="Monotype Sorts" charset="2"/>
              <a:buChar char="n"/>
            </a:pPr>
            <a:endParaRPr kumimoji="1" lang="en-US" altLang="en-US" sz="2800" dirty="0"/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300095"/>
            <a:ext cx="6190615" cy="343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922020" y="85725"/>
            <a:ext cx="9745980" cy="94297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 Sets via ER Diagrams 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921385" y="1176020"/>
            <a:ext cx="9495155" cy="86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800" dirty="0"/>
              <a:t>Diamonds represent relationship sets.</a:t>
            </a:r>
            <a:endParaRPr kumimoji="1" lang="en-US" altLang="en-US" sz="2800" dirty="0"/>
          </a:p>
        </p:txBody>
      </p:sp>
      <p:pic>
        <p:nvPicPr>
          <p:cNvPr id="18436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070" y="2038350"/>
            <a:ext cx="7402830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67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(Cont.)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3760" y="1113155"/>
            <a:ext cx="10648315" cy="149987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An attribute can also be associated with a relationship set.</a:t>
            </a:r>
            <a:endParaRPr lang="en-US" altLang="en-US" sz="2400" dirty="0"/>
          </a:p>
          <a:p>
            <a:r>
              <a:rPr lang="en-US" altLang="en-US" sz="2400" dirty="0"/>
              <a:t>For instance, the </a:t>
            </a:r>
            <a:r>
              <a:rPr lang="en-US" altLang="en-US" sz="2400" i="1" dirty="0"/>
              <a:t>advisor </a:t>
            </a:r>
            <a:r>
              <a:rPr lang="en-US" altLang="en-US" sz="2400" dirty="0"/>
              <a:t>relationship set between entity sets </a:t>
            </a:r>
            <a:r>
              <a:rPr lang="en-US" altLang="en-US" sz="2400" i="1" dirty="0"/>
              <a:t>instructor </a:t>
            </a:r>
            <a:r>
              <a:rPr lang="en-US" altLang="en-US" sz="2400" dirty="0"/>
              <a:t>and </a:t>
            </a:r>
            <a:r>
              <a:rPr lang="en-US" altLang="en-US" sz="2400" i="1" dirty="0"/>
              <a:t>student </a:t>
            </a:r>
            <a:r>
              <a:rPr lang="en-US" altLang="en-US" sz="2400" dirty="0"/>
              <a:t>may have the attribute </a:t>
            </a:r>
            <a:r>
              <a:rPr lang="en-US" altLang="en-US" sz="2400" i="1" dirty="0"/>
              <a:t>date </a:t>
            </a:r>
            <a:r>
              <a:rPr lang="en-US" altLang="en-US" sz="2400" dirty="0"/>
              <a:t>which tracks when the student started being associated with the advisor</a:t>
            </a:r>
            <a:endParaRPr lang="en-US" altLang="en-US" sz="2400" dirty="0"/>
          </a:p>
        </p:txBody>
      </p:sp>
      <p:pic>
        <p:nvPicPr>
          <p:cNvPr id="1946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20" y="2833370"/>
            <a:ext cx="7712075" cy="365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90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 Sets with Attributes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048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20" y="1599565"/>
            <a:ext cx="8367395" cy="243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b="1" cap="none" dirty="0"/>
              <a:t>Data Modeling and Data Models</a:t>
            </a:r>
            <a:endParaRPr lang="zh-CN" altLang="en-US" b="1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Data Model</a:t>
            </a:r>
            <a:endParaRPr lang="en-US" altLang="zh-CN" sz="3200" b="1" dirty="0">
              <a:solidFill>
                <a:schemeClr val="tx1"/>
              </a:solidFill>
            </a:endParaRPr>
          </a:p>
          <a:p>
            <a:endParaRPr lang="en-US" altLang="zh-CN" sz="2800" dirty="0"/>
          </a:p>
          <a:p>
            <a:pPr lvl="1"/>
            <a:r>
              <a:rPr lang="en-US" altLang="zh-CN" sz="2800" dirty="0"/>
              <a:t>A relatively simple representation, usually graphical, of more complex real-world data structures.</a:t>
            </a:r>
            <a:endParaRPr lang="en-US" altLang="zh-CN" sz="2800" dirty="0"/>
          </a:p>
          <a:p>
            <a:pPr lvl="1"/>
            <a:r>
              <a:rPr lang="en-US" altLang="zh-CN" sz="2800" dirty="0"/>
              <a:t>Within the database environment, representing data structures and their characteristics, relations, constrains, transformations, and other constructs.</a:t>
            </a:r>
            <a:endParaRPr lang="en-US" altLang="zh-CN" sz="2800" dirty="0"/>
          </a:p>
          <a:p>
            <a:pPr lvl="1"/>
            <a:r>
              <a:rPr lang="en-US" altLang="zh-CN" sz="2800" dirty="0"/>
              <a:t>A “blueprint” containing all the instructions to build a database that meet all end-user requirements.</a:t>
            </a:r>
            <a:endParaRPr lang="en-US" altLang="zh-CN" sz="2800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Roles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955" y="1118235"/>
            <a:ext cx="9961245" cy="1701800"/>
          </a:xfrm>
        </p:spPr>
        <p:txBody>
          <a:bodyPr>
            <a:noAutofit/>
          </a:bodyPr>
          <a:lstStyle/>
          <a:p>
            <a:r>
              <a:rPr kumimoji="0" lang="en-US" altLang="en-US" sz="2800" dirty="0"/>
              <a:t>Entity sets of a relationship need not be distinct</a:t>
            </a:r>
            <a:endParaRPr kumimoji="0" lang="en-US" altLang="en-US" sz="2800" dirty="0"/>
          </a:p>
          <a:p>
            <a:pPr lvl="1"/>
            <a:r>
              <a:rPr kumimoji="0" lang="en-US" altLang="en-US" sz="2800" dirty="0">
                <a:ea typeface="MS PGothic" panose="020B0600070205080204" charset="-128"/>
              </a:rPr>
              <a:t>Each occurrence of an entity set plays a “role” in the relationship</a:t>
            </a:r>
            <a:endParaRPr lang="en-US" altLang="en-US" sz="2800" dirty="0">
              <a:ea typeface="MS PGothic" panose="020B0600070205080204" charset="-128"/>
            </a:endParaRPr>
          </a:p>
          <a:p>
            <a:r>
              <a:rPr lang="en-US" altLang="en-US" sz="2800" dirty="0"/>
              <a:t>The labels “</a:t>
            </a:r>
            <a:r>
              <a:rPr lang="en-US" altLang="ja-JP" sz="2800" i="1" dirty="0" err="1"/>
              <a:t>course_id</a:t>
            </a:r>
            <a:r>
              <a:rPr lang="en-US" altLang="en-US" sz="2800" dirty="0"/>
              <a:t>”</a:t>
            </a:r>
            <a:r>
              <a:rPr lang="en-US" altLang="ja-JP" sz="2800" dirty="0"/>
              <a:t> and </a:t>
            </a:r>
            <a:r>
              <a:rPr lang="en-US" altLang="en-US" sz="2800" dirty="0"/>
              <a:t>“</a:t>
            </a:r>
            <a:r>
              <a:rPr lang="en-US" altLang="ja-JP" sz="2800" i="1" dirty="0" err="1"/>
              <a:t>prereq_id</a:t>
            </a:r>
            <a:r>
              <a:rPr lang="en-US" altLang="en-US" sz="2800" dirty="0"/>
              <a:t>”</a:t>
            </a:r>
            <a:r>
              <a:rPr lang="en-US" altLang="ja-JP" sz="2800" dirty="0"/>
              <a:t> are called </a:t>
            </a:r>
            <a:r>
              <a:rPr lang="en-US" altLang="ja-JP" sz="2800" b="1" dirty="0">
                <a:solidFill>
                  <a:srgbClr val="002060"/>
                </a:solidFill>
              </a:rPr>
              <a:t>roles</a:t>
            </a:r>
            <a:r>
              <a:rPr lang="en-US" altLang="ja-JP" sz="2800" dirty="0"/>
              <a:t>.</a:t>
            </a:r>
            <a:endParaRPr lang="en-US" altLang="ja-JP" sz="2800" dirty="0"/>
          </a:p>
        </p:txBody>
      </p:sp>
      <p:pic>
        <p:nvPicPr>
          <p:cNvPr id="21508" name="Picture 1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3147695"/>
            <a:ext cx="6966585" cy="2054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Degree of a Relationship Set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620" y="1212215"/>
            <a:ext cx="10640695" cy="4940300"/>
          </a:xfrm>
        </p:spPr>
        <p:txBody>
          <a:bodyPr/>
          <a:lstStyle/>
          <a:p>
            <a:r>
              <a:rPr lang="en-US" altLang="en-US" sz="2800" dirty="0"/>
              <a:t>Binary relationship</a:t>
            </a:r>
            <a:endParaRPr lang="en-US" altLang="en-US" sz="2800" dirty="0"/>
          </a:p>
          <a:p>
            <a:pPr lvl="1"/>
            <a:r>
              <a:rPr lang="en-US" altLang="en-US" sz="2800" dirty="0">
                <a:ea typeface="MS PGothic" panose="020B0600070205080204" charset="-128"/>
              </a:rPr>
              <a:t>involve two entity sets (or degree two). </a:t>
            </a:r>
            <a:endParaRPr lang="en-US" altLang="en-US" sz="2800" dirty="0">
              <a:ea typeface="MS PGothic" panose="020B0600070205080204" charset="-128"/>
            </a:endParaRPr>
          </a:p>
          <a:p>
            <a:pPr lvl="1"/>
            <a:r>
              <a:rPr lang="en-US" altLang="en-US" sz="2800" dirty="0">
                <a:ea typeface="MS PGothic" panose="020B0600070205080204" charset="-128"/>
              </a:rPr>
              <a:t>most relationship sets in a database system are binary.</a:t>
            </a:r>
            <a:endParaRPr lang="en-US" altLang="en-US" sz="2800" dirty="0">
              <a:ea typeface="MS PGothic" panose="020B0600070205080204" charset="-128"/>
            </a:endParaRPr>
          </a:p>
          <a:p>
            <a:r>
              <a:rPr lang="en-US" altLang="en-US" sz="2800" dirty="0"/>
              <a:t>Relationships between more than two entity sets are rare.  Most relationships are binary. (More on this later.)</a:t>
            </a:r>
            <a:endParaRPr lang="en-US" altLang="en-US" sz="2800" dirty="0"/>
          </a:p>
          <a:p>
            <a:pPr lvl="1">
              <a:buClr>
                <a:srgbClr val="FF9933"/>
              </a:buClr>
            </a:pPr>
            <a:r>
              <a:rPr lang="en-US" altLang="en-US" sz="2800" dirty="0">
                <a:ea typeface="MS PGothic" panose="020B0600070205080204" charset="-128"/>
              </a:rPr>
              <a:t>Example: </a:t>
            </a:r>
            <a:r>
              <a:rPr lang="en-US" altLang="en-US" sz="2800" i="1" dirty="0">
                <a:ea typeface="MS PGothic" panose="020B0600070205080204" charset="-128"/>
              </a:rPr>
              <a:t>students</a:t>
            </a:r>
            <a:r>
              <a:rPr lang="en-US" altLang="en-US" sz="2800" dirty="0">
                <a:ea typeface="MS PGothic" panose="020B0600070205080204" charset="-128"/>
              </a:rPr>
              <a:t> work on research </a:t>
            </a:r>
            <a:r>
              <a:rPr lang="en-US" altLang="en-US" sz="2800" i="1" dirty="0">
                <a:ea typeface="MS PGothic" panose="020B0600070205080204" charset="-128"/>
              </a:rPr>
              <a:t>projects</a:t>
            </a:r>
            <a:r>
              <a:rPr lang="en-US" altLang="en-US" sz="2800" dirty="0">
                <a:ea typeface="MS PGothic" panose="020B0600070205080204" charset="-128"/>
              </a:rPr>
              <a:t> under the guidance of an </a:t>
            </a:r>
            <a:r>
              <a:rPr lang="en-US" altLang="en-US" sz="2800" i="1" dirty="0">
                <a:ea typeface="MS PGothic" panose="020B0600070205080204" charset="-128"/>
              </a:rPr>
              <a:t>instructor</a:t>
            </a:r>
            <a:r>
              <a:rPr lang="en-US" altLang="en-US" sz="2800" dirty="0">
                <a:ea typeface="MS PGothic" panose="020B0600070205080204" charset="-128"/>
              </a:rPr>
              <a:t>. </a:t>
            </a:r>
            <a:endParaRPr lang="en-US" altLang="en-US" sz="2800" dirty="0">
              <a:ea typeface="MS PGothic" panose="020B0600070205080204" charset="-128"/>
            </a:endParaRPr>
          </a:p>
          <a:p>
            <a:pPr lvl="1">
              <a:buClr>
                <a:srgbClr val="FF9933"/>
              </a:buClr>
            </a:pPr>
            <a:r>
              <a:rPr lang="en-US" altLang="en-US" sz="2800" dirty="0">
                <a:ea typeface="MS PGothic" panose="020B0600070205080204" charset="-128"/>
              </a:rPr>
              <a:t>relationship </a:t>
            </a:r>
            <a:r>
              <a:rPr lang="en-US" altLang="en-US" sz="2800" i="1" dirty="0" err="1">
                <a:ea typeface="MS PGothic" panose="020B0600070205080204" charset="-128"/>
              </a:rPr>
              <a:t>proj_guide</a:t>
            </a:r>
            <a:r>
              <a:rPr lang="en-US" altLang="en-US" sz="2800" dirty="0">
                <a:ea typeface="MS PGothic" panose="020B0600070205080204" charset="-128"/>
              </a:rPr>
              <a:t> is a ternary relationship between </a:t>
            </a:r>
            <a:r>
              <a:rPr lang="en-US" altLang="en-US" sz="2800" i="1" dirty="0">
                <a:ea typeface="MS PGothic" panose="020B0600070205080204" charset="-128"/>
              </a:rPr>
              <a:t>instructor, student, </a:t>
            </a:r>
            <a:r>
              <a:rPr lang="en-US" altLang="en-US" sz="2800" dirty="0">
                <a:ea typeface="MS PGothic" panose="020B0600070205080204" charset="-128"/>
              </a:rPr>
              <a:t>and </a:t>
            </a:r>
            <a:r>
              <a:rPr lang="en-US" altLang="en-US" sz="2800" i="1" dirty="0">
                <a:ea typeface="MS PGothic" panose="020B0600070205080204" charset="-128"/>
              </a:rPr>
              <a:t>project</a:t>
            </a:r>
            <a:endParaRPr kumimoji="0" lang="en-US" altLang="en-US" sz="2800" dirty="0">
              <a:ea typeface="MS PGothic" panose="020B0600070205080204" charset="-128"/>
            </a:endParaRPr>
          </a:p>
          <a:p>
            <a:pPr lvl="1"/>
            <a:endParaRPr kumimoji="0" lang="en-US" altLang="en-US" sz="2800" dirty="0">
              <a:ea typeface="MS PGothic" panose="020B060007020508020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868680" y="96520"/>
            <a:ext cx="10561955" cy="96139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Non-binary Relationship Sets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9010" y="1153795"/>
            <a:ext cx="10461625" cy="186690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Most relationship sets are binary</a:t>
            </a:r>
            <a:endParaRPr lang="en-US" altLang="en-US" sz="2400" dirty="0"/>
          </a:p>
          <a:p>
            <a:r>
              <a:rPr lang="en-US" altLang="en-US" sz="2400" dirty="0"/>
              <a:t>There are  occasions when it is more convenient to represent relationships as non-binary.</a:t>
            </a:r>
            <a:endParaRPr lang="en-US" altLang="en-US" sz="2400" dirty="0"/>
          </a:p>
          <a:p>
            <a:r>
              <a:rPr lang="en-US" altLang="en-US" sz="2400" dirty="0"/>
              <a:t>E-R Diagram with a Ternary Relationship</a:t>
            </a: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</p:txBody>
      </p:sp>
      <p:pic>
        <p:nvPicPr>
          <p:cNvPr id="23556" name="Picture 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65" y="2960370"/>
            <a:ext cx="8067040" cy="310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Complex Attributes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4255" y="1152525"/>
            <a:ext cx="10523855" cy="5361940"/>
          </a:xfrm>
        </p:spPr>
        <p:txBody>
          <a:bodyPr/>
          <a:lstStyle/>
          <a:p>
            <a:r>
              <a:rPr lang="en-US" altLang="en-US" sz="2800" dirty="0"/>
              <a:t>Attribute types:</a:t>
            </a:r>
            <a:endParaRPr lang="en-US" altLang="en-US" sz="2800" dirty="0"/>
          </a:p>
          <a:p>
            <a:pPr lvl="1"/>
            <a:r>
              <a:rPr lang="en-US" altLang="en-US" sz="2800" b="1" dirty="0">
                <a:solidFill>
                  <a:srgbClr val="002060"/>
                </a:solidFill>
                <a:ea typeface="MS PGothic" panose="020B0600070205080204" charset="-128"/>
              </a:rPr>
              <a:t>Simple</a:t>
            </a:r>
            <a:r>
              <a:rPr lang="en-US" altLang="en-US" sz="2800" dirty="0">
                <a:ea typeface="MS PGothic" panose="020B0600070205080204" charset="-128"/>
              </a:rPr>
              <a:t> and </a:t>
            </a:r>
            <a:r>
              <a:rPr lang="en-US" altLang="en-US" sz="2800" b="1" dirty="0">
                <a:solidFill>
                  <a:srgbClr val="002060"/>
                </a:solidFill>
                <a:ea typeface="MS PGothic" panose="020B0600070205080204" charset="-128"/>
              </a:rPr>
              <a:t>composite</a:t>
            </a:r>
            <a:r>
              <a:rPr lang="en-US" altLang="en-US" sz="2800" dirty="0">
                <a:ea typeface="MS PGothic" panose="020B0600070205080204" charset="-128"/>
              </a:rPr>
              <a:t> attributes.</a:t>
            </a:r>
            <a:endParaRPr lang="en-US" altLang="en-US" sz="2800" dirty="0">
              <a:ea typeface="MS PGothic" panose="020B0600070205080204" charset="-128"/>
            </a:endParaRPr>
          </a:p>
          <a:p>
            <a:pPr lvl="1"/>
            <a:r>
              <a:rPr lang="en-US" altLang="en-US" sz="2800" b="1" dirty="0">
                <a:solidFill>
                  <a:srgbClr val="002060"/>
                </a:solidFill>
                <a:ea typeface="MS PGothic" panose="020B0600070205080204" charset="-128"/>
              </a:rPr>
              <a:t>Single-valued</a:t>
            </a:r>
            <a:r>
              <a:rPr lang="en-US" altLang="en-US" sz="2800" dirty="0">
                <a:ea typeface="MS PGothic" panose="020B0600070205080204" charset="-128"/>
              </a:rPr>
              <a:t> and </a:t>
            </a:r>
            <a:r>
              <a:rPr lang="en-US" altLang="en-US" sz="2800" b="1" dirty="0">
                <a:solidFill>
                  <a:srgbClr val="002060"/>
                </a:solidFill>
                <a:ea typeface="MS PGothic" panose="020B0600070205080204" charset="-128"/>
              </a:rPr>
              <a:t>multivalued</a:t>
            </a:r>
            <a:r>
              <a:rPr lang="en-US" altLang="en-US" sz="2800" dirty="0">
                <a:ea typeface="MS PGothic" panose="020B0600070205080204" charset="-128"/>
              </a:rPr>
              <a:t> attributes</a:t>
            </a:r>
            <a:endParaRPr lang="en-US" altLang="en-US" sz="2800" dirty="0">
              <a:ea typeface="MS PGothic" panose="020B0600070205080204" charset="-128"/>
            </a:endParaRPr>
          </a:p>
          <a:p>
            <a:pPr lvl="2"/>
            <a:r>
              <a:rPr lang="en-US" altLang="en-US" sz="2800" dirty="0">
                <a:ea typeface="MS PGothic" panose="020B0600070205080204" charset="-128"/>
              </a:rPr>
              <a:t>Example: multivalued attribute: </a:t>
            </a:r>
            <a:r>
              <a:rPr lang="en-US" altLang="en-US" sz="2800" i="1" dirty="0" err="1">
                <a:ea typeface="MS PGothic" panose="020B0600070205080204" charset="-128"/>
              </a:rPr>
              <a:t>phone_numbers</a:t>
            </a:r>
            <a:endParaRPr lang="en-US" altLang="en-US" sz="2800" i="1" dirty="0">
              <a:ea typeface="MS PGothic" panose="020B0600070205080204" charset="-128"/>
            </a:endParaRPr>
          </a:p>
          <a:p>
            <a:pPr lvl="1"/>
            <a:r>
              <a:rPr lang="en-US" altLang="en-US" sz="2800" b="1" dirty="0">
                <a:solidFill>
                  <a:srgbClr val="002060"/>
                </a:solidFill>
                <a:ea typeface="MS PGothic" panose="020B0600070205080204" charset="-128"/>
              </a:rPr>
              <a:t>Derived</a:t>
            </a:r>
            <a:r>
              <a:rPr lang="en-US" altLang="en-US" sz="2800" dirty="0">
                <a:ea typeface="MS PGothic" panose="020B0600070205080204" charset="-128"/>
              </a:rPr>
              <a:t> attributes</a:t>
            </a:r>
            <a:endParaRPr lang="en-US" altLang="en-US" sz="2800" dirty="0">
              <a:ea typeface="MS PGothic" panose="020B0600070205080204" charset="-128"/>
            </a:endParaRPr>
          </a:p>
          <a:p>
            <a:pPr lvl="2"/>
            <a:r>
              <a:rPr lang="en-US" altLang="en-US" sz="2800" dirty="0">
                <a:ea typeface="MS PGothic" panose="020B0600070205080204" charset="-128"/>
              </a:rPr>
              <a:t>Can be computed from other attributes</a:t>
            </a:r>
            <a:endParaRPr lang="en-US" altLang="en-US" sz="2800" dirty="0">
              <a:ea typeface="MS PGothic" panose="020B0600070205080204" charset="-128"/>
            </a:endParaRPr>
          </a:p>
          <a:p>
            <a:pPr lvl="2"/>
            <a:r>
              <a:rPr lang="en-US" altLang="en-US" sz="2800" dirty="0">
                <a:ea typeface="MS PGothic" panose="020B0600070205080204" charset="-128"/>
              </a:rPr>
              <a:t>Example:  age, given </a:t>
            </a:r>
            <a:r>
              <a:rPr lang="en-US" altLang="en-US" sz="2800" dirty="0" err="1">
                <a:ea typeface="MS PGothic" panose="020B0600070205080204" charset="-128"/>
              </a:rPr>
              <a:t>date_of_birth</a:t>
            </a:r>
            <a:endParaRPr lang="en-US" altLang="en-US" sz="2800" dirty="0">
              <a:ea typeface="MS PGothic" panose="020B0600070205080204" charset="-128"/>
            </a:endParaRPr>
          </a:p>
          <a:p>
            <a:r>
              <a:rPr lang="en-US" altLang="en-US" sz="2800" b="1" dirty="0">
                <a:solidFill>
                  <a:srgbClr val="002060"/>
                </a:solidFill>
              </a:rPr>
              <a:t>Domain</a:t>
            </a:r>
            <a:r>
              <a:rPr lang="en-US" altLang="en-US" sz="2800" dirty="0"/>
              <a:t> – the set of permitted values for each attribute </a:t>
            </a:r>
            <a:endParaRPr lang="en-US" altLang="en-US" sz="2800" dirty="0"/>
          </a:p>
          <a:p>
            <a:endParaRPr lang="en-US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Composite Attributes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3620" y="1033780"/>
            <a:ext cx="8827770" cy="1031875"/>
          </a:xfrm>
        </p:spPr>
        <p:txBody>
          <a:bodyPr/>
          <a:lstStyle/>
          <a:p>
            <a:r>
              <a:rPr lang="en-US" altLang="en-US" sz="2800" dirty="0"/>
              <a:t>Composite attributes allow us to divided attributes  into subparts (other attributes).</a:t>
            </a:r>
            <a:endParaRPr lang="en-US" altLang="en-US" sz="2800" dirty="0"/>
          </a:p>
        </p:txBody>
      </p:sp>
      <p:pic>
        <p:nvPicPr>
          <p:cNvPr id="3" name="Picture 2" descr="Screenshot 2024-03-01 at 9.34.32 in the mo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605" y="2189480"/>
            <a:ext cx="11163300" cy="350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微信图片_202103251520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2505" y="306070"/>
            <a:ext cx="10444480" cy="6245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884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8855" y="109220"/>
            <a:ext cx="10114915" cy="97345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Complex Attributes  in ER Diagram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410" y="962025"/>
            <a:ext cx="2929255" cy="567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cap="none" dirty="0"/>
              <a:t>Business Rules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sz="3200" dirty="0">
                <a:latin typeface="Times New Roman" panose="02020603050405020304" charset="0"/>
              </a:rPr>
              <a:t>A brief, precise and unambiguous description of a policy, procedure, or principle within a specific organization.</a:t>
            </a:r>
            <a:endParaRPr lang="en-US" altLang="zh-CN" sz="3200" dirty="0">
              <a:latin typeface="Times New Roman" panose="02020603050405020304" charset="0"/>
            </a:endParaRPr>
          </a:p>
          <a:p>
            <a:pPr marL="0" indent="0">
              <a:buNone/>
            </a:pPr>
            <a:endParaRPr lang="en-US" altLang="zh-CN" sz="3200" dirty="0"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charset="0"/>
              </a:rPr>
              <a:t>Derived from a detailed description of an organization's operations.</a:t>
            </a:r>
            <a:endParaRPr lang="en-US" altLang="zh-CN" sz="3200" dirty="0">
              <a:latin typeface="Times New Roman" panose="02020603050405020304" charset="0"/>
            </a:endParaRPr>
          </a:p>
          <a:p>
            <a:pPr marL="0" indent="0">
              <a:buNone/>
            </a:pPr>
            <a:endParaRPr lang="en-US" altLang="zh-CN" sz="3200" dirty="0">
              <a:latin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zh-CN" sz="3200" dirty="0">
                <a:latin typeface="Times New Roman" panose="02020603050405020304" charset="0"/>
              </a:rPr>
              <a:t>Used to define entities, attributes, relationships and constraints.</a:t>
            </a:r>
            <a:endParaRPr lang="en-US" altLang="zh-CN" sz="3200" dirty="0">
              <a:latin typeface="Times New Roman" panose="0202060305040502030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cap="none" dirty="0"/>
              <a:t>Translating Business Rules into Data Model Components</a:t>
            </a:r>
            <a:endParaRPr lang="zh-CN" altLang="en-US" sz="4800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4405" y="1220470"/>
            <a:ext cx="10524490" cy="4023360"/>
          </a:xfrm>
        </p:spPr>
        <p:txBody>
          <a:bodyPr>
            <a:noAutofit/>
          </a:bodyPr>
          <a:lstStyle/>
          <a:p>
            <a:r>
              <a:rPr lang="en-US" altLang="zh-CN" sz="3200" dirty="0">
                <a:latin typeface="Times New Roman" panose="02020603050405020304" charset="0"/>
              </a:rPr>
              <a:t> a noun -&gt; an entity</a:t>
            </a:r>
            <a:endParaRPr lang="en-US" altLang="zh-CN" sz="3200" dirty="0">
              <a:latin typeface="Times New Roman" panose="02020603050405020304" charset="0"/>
            </a:endParaRPr>
          </a:p>
          <a:p>
            <a:r>
              <a:rPr lang="en-US" altLang="zh-CN" sz="3200" dirty="0">
                <a:latin typeface="Times New Roman" panose="02020603050405020304" charset="0"/>
              </a:rPr>
              <a:t> a verb associating nouns  -&gt; a relationship</a:t>
            </a:r>
            <a:endParaRPr lang="en-US" altLang="zh-CN" sz="3200" dirty="0">
              <a:latin typeface="Times New Roman" panose="02020603050405020304" charset="0"/>
            </a:endParaRPr>
          </a:p>
          <a:p>
            <a:endParaRPr lang="en-US" altLang="zh-CN" sz="3200" dirty="0">
              <a:latin typeface="Times New Roman" panose="02020603050405020304" charset="0"/>
            </a:endParaRPr>
          </a:p>
          <a:p>
            <a:r>
              <a:rPr lang="en-US" altLang="zh-CN" sz="3200" dirty="0">
                <a:latin typeface="Times New Roman" panose="02020603050405020304" charset="0"/>
              </a:rPr>
              <a:t> to properly identify the relationship type, asking </a:t>
            </a:r>
            <a:r>
              <a:rPr lang="en-US" altLang="zh-CN" sz="3200">
                <a:latin typeface="Times New Roman" panose="02020603050405020304" charset="0"/>
              </a:rPr>
              <a:t>two questions</a:t>
            </a:r>
            <a:endParaRPr lang="en-US" altLang="zh-CN" sz="3200" dirty="0">
              <a:latin typeface="Times New Roman" panose="02020603050405020304" charset="0"/>
            </a:endParaRPr>
          </a:p>
          <a:p>
            <a:pPr lvl="1"/>
            <a:r>
              <a:rPr lang="en-US" altLang="zh-CN" sz="3200" dirty="0">
                <a:latin typeface="Times New Roman" panose="02020603050405020304" charset="0"/>
              </a:rPr>
              <a:t>How many instances of </a:t>
            </a:r>
            <a:r>
              <a:rPr lang="en-US" altLang="zh-CN" sz="3200" b="1" dirty="0">
                <a:latin typeface="Times New Roman Bold" panose="02020603050405020304" charset="0"/>
                <a:cs typeface="Times New Roman Bold" panose="02020603050405020304" charset="0"/>
              </a:rPr>
              <a:t>B</a:t>
            </a:r>
            <a:r>
              <a:rPr lang="en-US" altLang="zh-CN" sz="3200" dirty="0">
                <a:latin typeface="Times New Roman" panose="02020603050405020304" charset="0"/>
              </a:rPr>
              <a:t> are related to one instance of </a:t>
            </a:r>
            <a:r>
              <a:rPr lang="en-US" altLang="zh-CN" sz="3200" b="1" dirty="0">
                <a:latin typeface="Times New Roman Bold" panose="02020603050405020304" charset="0"/>
                <a:cs typeface="Times New Roman Bold" panose="02020603050405020304" charset="0"/>
              </a:rPr>
              <a:t>A</a:t>
            </a:r>
            <a:r>
              <a:rPr lang="en-US" altLang="zh-CN" sz="3200" dirty="0">
                <a:latin typeface="Times New Roman" panose="02020603050405020304" charset="0"/>
              </a:rPr>
              <a:t>?</a:t>
            </a:r>
            <a:endParaRPr lang="en-US" altLang="zh-CN" sz="3200" dirty="0">
              <a:latin typeface="Times New Roman" panose="02020603050405020304" charset="0"/>
            </a:endParaRPr>
          </a:p>
          <a:p>
            <a:pPr lvl="1"/>
            <a:r>
              <a:rPr lang="en-US" altLang="zh-CN" sz="3200" dirty="0">
                <a:latin typeface="Times New Roman" panose="02020603050405020304" charset="0"/>
                <a:sym typeface="+mn-ea"/>
              </a:rPr>
              <a:t>How many instances of </a:t>
            </a:r>
            <a:r>
              <a:rPr lang="en-US" altLang="zh-CN" sz="32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A</a:t>
            </a:r>
            <a:r>
              <a:rPr lang="en-US" altLang="zh-CN" sz="3200" dirty="0">
                <a:latin typeface="Times New Roman" panose="02020603050405020304" charset="0"/>
                <a:sym typeface="+mn-ea"/>
              </a:rPr>
              <a:t> are related to one instance of </a:t>
            </a:r>
            <a:r>
              <a:rPr lang="en-US" altLang="zh-CN" sz="3200" b="1" dirty="0">
                <a:latin typeface="Times New Roman Bold" panose="02020603050405020304" charset="0"/>
                <a:cs typeface="Times New Roman Bold" panose="02020603050405020304" charset="0"/>
                <a:sym typeface="+mn-ea"/>
              </a:rPr>
              <a:t>B</a:t>
            </a:r>
            <a:r>
              <a:rPr lang="en-US" altLang="zh-CN" sz="3200" dirty="0">
                <a:latin typeface="Times New Roman" panose="02020603050405020304" charset="0"/>
                <a:sym typeface="+mn-ea"/>
              </a:rPr>
              <a:t>?</a:t>
            </a:r>
            <a:endParaRPr lang="en-US" altLang="zh-CN" sz="3200" dirty="0">
              <a:latin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1042416" y="251206"/>
            <a:ext cx="9720072" cy="758952"/>
          </a:xfrm>
          <a:solidFill>
            <a:srgbClr val="FFFFFF"/>
          </a:solidFill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0170" tIns="46990" rIns="90170" bIns="46990" rtlCol="0" anchor="t">
            <a:noAutofit/>
          </a:bodyPr>
          <a:lstStyle/>
          <a:p>
            <a:pPr marL="0" indent="0">
              <a:buFont typeface="Wingdings" panose="05000000000000000000" charset="0"/>
            </a:pPr>
            <a:r>
              <a:rPr lang="en-US" altLang="en-US" sz="4000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Mapping Cardinality Constraints</a:t>
            </a:r>
            <a:endParaRPr lang="en-US" altLang="en-US" sz="4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charset="0"/>
              <a:sym typeface="+mn-ea"/>
            </a:endParaRP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1054735" y="1226820"/>
            <a:ext cx="10601960" cy="5380990"/>
          </a:xfrm>
        </p:spPr>
        <p:txBody>
          <a:bodyPr wrap="square">
            <a:noAutofit/>
          </a:bodyPr>
          <a:lstStyle/>
          <a:p>
            <a:pPr marL="800100" lvl="1" indent="-342900" defTabSz="0">
              <a:spcBef>
                <a:spcPct val="0"/>
              </a:spcBef>
              <a:spcAft>
                <a:spcPct val="50000"/>
              </a:spcAft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en-US" sz="2000" dirty="0">
                <a:sym typeface="+mn-ea"/>
              </a:rPr>
              <a:t>Express the number of entities to which another entity can be associated via a relationship set.</a:t>
            </a:r>
            <a:endParaRPr lang="en-US" altLang="en-US" sz="2000" dirty="0"/>
          </a:p>
          <a:p>
            <a:pPr marL="800100" lvl="1" indent="-342900" defTabSz="0">
              <a:spcBef>
                <a:spcPct val="0"/>
              </a:spcBef>
              <a:spcAft>
                <a:spcPct val="50000"/>
              </a:spcAft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en-US" sz="2000" dirty="0">
                <a:sym typeface="+mn-ea"/>
              </a:rPr>
              <a:t>Most useful in describing binary relationship sets.</a:t>
            </a:r>
            <a:endParaRPr lang="en-US" altLang="en-US" sz="2000" dirty="0"/>
          </a:p>
          <a:p>
            <a:pPr marL="800100" lvl="1" indent="-342900" defTabSz="0">
              <a:spcBef>
                <a:spcPct val="0"/>
              </a:spcBef>
              <a:spcAft>
                <a:spcPct val="50000"/>
              </a:spcAft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en-US" sz="2000" dirty="0">
                <a:sym typeface="+mn-ea"/>
              </a:rPr>
              <a:t>For a binary relationship set the mapping cardinality must be one of the following types:</a:t>
            </a:r>
            <a:endParaRPr lang="en-US" altLang="en-US" sz="2000" dirty="0"/>
          </a:p>
          <a:p>
            <a:pPr marL="800100" lvl="1" indent="-342900" defTabSz="0">
              <a:spcBef>
                <a:spcPct val="0"/>
              </a:spcBef>
              <a:spcAft>
                <a:spcPct val="50000"/>
              </a:spcAft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zh-CN" sz="2000" dirty="0"/>
              <a:t>one-to-one, 1:1, 1..1</a:t>
            </a:r>
            <a:endParaRPr lang="en-US" altLang="zh-CN" sz="2000" dirty="0"/>
          </a:p>
          <a:p>
            <a:pPr marL="800100" lvl="1" indent="-342900" defTabSz="0">
              <a:spcBef>
                <a:spcPct val="0"/>
              </a:spcBef>
              <a:spcAft>
                <a:spcPct val="50000"/>
              </a:spcAft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zh-CN" sz="2000" dirty="0"/>
              <a:t>one-to-many, 1:M, 1..M</a:t>
            </a:r>
            <a:endParaRPr lang="en-US" altLang="zh-CN" sz="2000" dirty="0"/>
          </a:p>
          <a:p>
            <a:pPr marL="1257300" lvl="2" indent="-342900" defTabSz="0">
              <a:spcBef>
                <a:spcPct val="0"/>
              </a:spcBef>
              <a:spcAft>
                <a:spcPct val="50000"/>
              </a:spcAft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zh-CN" sz="1800" dirty="0">
                <a:sym typeface="+mn-ea"/>
              </a:rPr>
              <a:t>One customer generate many invoices</a:t>
            </a:r>
            <a:endParaRPr lang="en-US" altLang="zh-CN" sz="1800" dirty="0">
              <a:sym typeface="+mn-ea"/>
            </a:endParaRPr>
          </a:p>
          <a:p>
            <a:pPr marL="1257300" lvl="2" indent="-342900" defTabSz="0">
              <a:spcBef>
                <a:spcPct val="0"/>
              </a:spcBef>
              <a:spcAft>
                <a:spcPct val="50000"/>
              </a:spcAft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zh-CN" sz="1800" dirty="0">
                <a:sym typeface="+mn-ea"/>
              </a:rPr>
              <a:t>Each of the many invoices is generated by only one customer</a:t>
            </a:r>
            <a:endParaRPr lang="en-US" altLang="zh-CN" sz="1800" dirty="0">
              <a:sym typeface="+mn-ea"/>
            </a:endParaRPr>
          </a:p>
          <a:p>
            <a:pPr marL="1257300" lvl="2" indent="-342900" defTabSz="0">
              <a:spcBef>
                <a:spcPct val="0"/>
              </a:spcBef>
              <a:spcAft>
                <a:spcPct val="50000"/>
              </a:spcAft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zh-CN" sz="1800" dirty="0"/>
              <a:t>CUSTOMER generates INVOICE</a:t>
            </a:r>
            <a:endParaRPr lang="en-US" altLang="zh-CN" sz="1800" dirty="0"/>
          </a:p>
          <a:p>
            <a:pPr marL="800100" lvl="1" indent="-342900" defTabSz="0">
              <a:spcBef>
                <a:spcPct val="0"/>
              </a:spcBef>
              <a:spcAft>
                <a:spcPct val="50000"/>
              </a:spcAft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zh-CN" dirty="0"/>
              <a:t>many-to-many, M:M, M..M</a:t>
            </a:r>
            <a:endParaRPr lang="en-US" altLang="zh-CN" dirty="0"/>
          </a:p>
          <a:p>
            <a:pPr marL="342900" indent="-342900" defTabSz="0">
              <a:spcBef>
                <a:spcPct val="0"/>
              </a:spcBef>
              <a:spcAft>
                <a:spcPct val="50000"/>
              </a:spcAft>
              <a:buSzTx/>
              <a:buFont typeface="Arial" panose="020B0604020202020204" pitchFamily="34" charset="0"/>
              <a:buChar char="•"/>
              <a:tabLst>
                <a:tab pos="715645" algn="l"/>
              </a:tabLst>
            </a:pPr>
            <a:r>
              <a:rPr lang="en-US" altLang="zh-CN" sz="2000" dirty="0"/>
              <a:t>Relations are bidirectional. </a:t>
            </a:r>
            <a:endParaRPr lang="en-US" altLang="zh-CN" sz="2000" dirty="0"/>
          </a:p>
          <a:p>
            <a:pPr marL="342900" indent="-342900" defTabSz="0">
              <a:spcBef>
                <a:spcPct val="0"/>
              </a:spcBef>
              <a:spcAft>
                <a:spcPct val="50000"/>
              </a:spcAft>
              <a:buSzTx/>
              <a:buFont typeface="Arial" panose="020B0604020202020204" pitchFamily="34" charset="0"/>
              <a:buChar char="•"/>
              <a:tabLst>
                <a:tab pos="715645" algn="l"/>
              </a:tabLst>
            </a:pPr>
            <a:endParaRPr lang="en-US" altLang="zh-CN" sz="2000" dirty="0">
              <a:latin typeface="Times New Roman" panose="0202060305040502030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4255" y="148590"/>
            <a:ext cx="9144000" cy="5897880"/>
          </a:xfrm>
        </p:spPr>
        <p:txBody>
          <a:bodyPr/>
          <a:lstStyle/>
          <a:p>
            <a:r>
              <a:rPr lang="en-US" altLang="zh-CN" sz="3600" dirty="0"/>
              <a:t>An implementation-ready data model should contain at least the following components:</a:t>
            </a:r>
            <a:endParaRPr lang="en-US" altLang="zh-CN" sz="3600" dirty="0"/>
          </a:p>
          <a:p>
            <a:r>
              <a:rPr lang="en-US" altLang="zh-CN" sz="3200" dirty="0"/>
              <a:t>A description of the data structure that will store the end-user data.</a:t>
            </a:r>
            <a:endParaRPr lang="en-US" altLang="zh-CN" sz="3200" dirty="0"/>
          </a:p>
          <a:p>
            <a:r>
              <a:rPr lang="en-US" altLang="zh-CN" sz="3200" dirty="0"/>
              <a:t>A set of enforceable rules to guarantee the integrity of the data.</a:t>
            </a:r>
            <a:endParaRPr lang="en-US" altLang="zh-CN" sz="3200" dirty="0"/>
          </a:p>
          <a:p>
            <a:r>
              <a:rPr lang="en-US" altLang="zh-CN" sz="3200" dirty="0"/>
              <a:t>A data manipulation methodology to support the real-world data transformations.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2133219" y="5718556"/>
            <a:ext cx="14160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00" dirty="0"/>
              <a:t>One to one</a:t>
            </a:r>
            <a:endParaRPr lang="en-US" altLang="en-US" sz="1700" dirty="0"/>
          </a:p>
        </p:txBody>
      </p:sp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7604435" y="5718715"/>
            <a:ext cx="141732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1700" dirty="0"/>
              <a:t>One to many</a:t>
            </a:r>
            <a:endParaRPr lang="en-US" altLang="en-US" sz="1700" dirty="0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28295" y="6178550"/>
            <a:ext cx="117322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r>
              <a:rPr kumimoji="1" lang="en-US" altLang="en-US" sz="2400" dirty="0"/>
              <a:t>Note: Some elements in </a:t>
            </a:r>
            <a:r>
              <a:rPr kumimoji="1" lang="en-US" altLang="en-US" sz="2400" i="1" dirty="0"/>
              <a:t>A</a:t>
            </a:r>
            <a:r>
              <a:rPr kumimoji="1" lang="en-US" altLang="en-US" sz="2400" dirty="0"/>
              <a:t> and </a:t>
            </a:r>
            <a:r>
              <a:rPr kumimoji="1" lang="en-US" altLang="en-US" sz="2400" i="1" dirty="0"/>
              <a:t>B</a:t>
            </a:r>
            <a:r>
              <a:rPr kumimoji="1" lang="en-US" altLang="en-US" sz="2400" dirty="0"/>
              <a:t> may not be mapped to any elements in the other set</a:t>
            </a:r>
            <a:endParaRPr kumimoji="1" lang="en-US" altLang="en-US" sz="2400" dirty="0"/>
          </a:p>
        </p:txBody>
      </p:sp>
      <p:pic>
        <p:nvPicPr>
          <p:cNvPr id="28678" name="Picture 7" descr="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90" y="1097915"/>
            <a:ext cx="8860155" cy="4513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80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Mapping Cardinalities 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1865186" y="5775516"/>
            <a:ext cx="1689671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/>
              <a:t>Many to one</a:t>
            </a:r>
            <a:endParaRPr lang="en-US" altLang="en-US" sz="2000" dirty="0"/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7510336" y="5807837"/>
            <a:ext cx="177609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2000" dirty="0"/>
              <a:t>Many to many</a:t>
            </a:r>
            <a:endParaRPr lang="en-US" altLang="en-US" sz="2000" dirty="0"/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300355" y="6243955"/>
            <a:ext cx="117570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r>
              <a:rPr kumimoji="1" lang="en-US" altLang="en-US" sz="2400" dirty="0"/>
              <a:t>Note: Some elements in A and B may not be mapped to any elements in the other set</a:t>
            </a:r>
            <a:endParaRPr kumimoji="1" lang="en-US" altLang="en-US" sz="2400" dirty="0"/>
          </a:p>
        </p:txBody>
      </p:sp>
      <p:pic>
        <p:nvPicPr>
          <p:cNvPr id="29702" name="Picture 7" descr="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255" y="1504315"/>
            <a:ext cx="8902065" cy="4217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24255" y="151130"/>
            <a:ext cx="9719945" cy="89408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3335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Cardinality Constraints in ER Diagram</a:t>
            </a:r>
            <a:endParaRPr lang="en-US" altLang="en-US" sz="3335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7875" y="1145540"/>
            <a:ext cx="10843895" cy="287528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We express cardinality constraints by drawing either a directed line (</a:t>
            </a:r>
            <a:r>
              <a:rPr lang="en-US" altLang="en-US" sz="2400" dirty="0">
                <a:sym typeface="Symbol" panose="05050102010706020507" pitchFamily="18" charset="2"/>
              </a:rPr>
              <a:t>), signifying “one,” or an undirected line (—), signifying “many,” between the relationship set and the entity set.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  <a:buFont typeface="Monotype Sorts" charset="2"/>
              <a:buNone/>
            </a:pPr>
            <a:endParaRPr lang="en-US" altLang="en-US" sz="800" dirty="0">
              <a:sym typeface="Symbol" panose="05050102010706020507" pitchFamily="18" charset="2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/>
              <a:t>One-to-one relationship between an </a:t>
            </a:r>
            <a:r>
              <a:rPr lang="en-US" altLang="en-US" sz="2400" i="1" dirty="0"/>
              <a:t>instructor</a:t>
            </a:r>
            <a:r>
              <a:rPr lang="en-US" altLang="en-US" sz="2400" dirty="0"/>
              <a:t> and a </a:t>
            </a:r>
            <a:r>
              <a:rPr lang="en-US" altLang="en-US" sz="2400" i="1" dirty="0"/>
              <a:t>student </a:t>
            </a:r>
            <a:r>
              <a:rPr lang="en-US" altLang="en-US" sz="2400" dirty="0"/>
              <a:t>: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MS PGothic" panose="020B0600070205080204" charset="-128"/>
              </a:rPr>
              <a:t>A student is associated with </a:t>
            </a:r>
            <a:r>
              <a:rPr lang="en-US" altLang="en-US" sz="2400" b="1" i="1" dirty="0">
                <a:solidFill>
                  <a:srgbClr val="FF0000"/>
                </a:solidFill>
                <a:ea typeface="MS PGothic" panose="020B0600070205080204" charset="-128"/>
              </a:rPr>
              <a:t>at most one</a:t>
            </a:r>
            <a:r>
              <a:rPr lang="en-US" altLang="en-US" sz="2400" dirty="0">
                <a:ea typeface="MS PGothic" panose="020B0600070205080204" charset="-128"/>
              </a:rPr>
              <a:t> </a:t>
            </a:r>
            <a:r>
              <a:rPr lang="en-US" altLang="en-US" sz="2400" i="1" dirty="0">
                <a:ea typeface="MS PGothic" panose="020B0600070205080204" charset="-128"/>
              </a:rPr>
              <a:t>instructor</a:t>
            </a:r>
            <a:r>
              <a:rPr lang="en-US" altLang="en-US" sz="2400" dirty="0">
                <a:ea typeface="MS PGothic" panose="020B0600070205080204" charset="-128"/>
              </a:rPr>
              <a:t> via the relationship </a:t>
            </a:r>
            <a:r>
              <a:rPr lang="en-US" altLang="en-US" sz="2400" i="1" dirty="0">
                <a:ea typeface="MS PGothic" panose="020B0600070205080204" charset="-128"/>
              </a:rPr>
              <a:t>advisor</a:t>
            </a:r>
            <a:endParaRPr lang="en-US" altLang="en-US" sz="2400" i="1" dirty="0">
              <a:ea typeface="MS PGothic" panose="020B0600070205080204" charset="-128"/>
            </a:endParaRP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ea typeface="MS PGothic" panose="020B0600070205080204" charset="-128"/>
              </a:rPr>
              <a:t>A </a:t>
            </a:r>
            <a:r>
              <a:rPr lang="en-US" altLang="en-US" sz="2400" i="1" dirty="0">
                <a:ea typeface="MS PGothic" panose="020B0600070205080204" charset="-128"/>
              </a:rPr>
              <a:t>student</a:t>
            </a:r>
            <a:r>
              <a:rPr lang="en-US" altLang="en-US" sz="2400" dirty="0">
                <a:ea typeface="MS PGothic" panose="020B0600070205080204" charset="-128"/>
              </a:rPr>
              <a:t> is associated with </a:t>
            </a:r>
            <a:r>
              <a:rPr lang="en-US" altLang="en-US" sz="2400" b="1" i="1" dirty="0">
                <a:solidFill>
                  <a:srgbClr val="FF0000"/>
                </a:solidFill>
                <a:ea typeface="MS PGothic" panose="020B0600070205080204" charset="-128"/>
              </a:rPr>
              <a:t>at most one</a:t>
            </a:r>
            <a:r>
              <a:rPr lang="en-US" altLang="en-US" sz="2400" dirty="0">
                <a:ea typeface="MS PGothic" panose="020B0600070205080204" charset="-128"/>
              </a:rPr>
              <a:t> </a:t>
            </a:r>
            <a:r>
              <a:rPr lang="en-US" altLang="en-US" sz="2400" i="1" dirty="0">
                <a:ea typeface="MS PGothic" panose="020B0600070205080204" charset="-128"/>
              </a:rPr>
              <a:t>department</a:t>
            </a:r>
            <a:r>
              <a:rPr lang="en-US" altLang="en-US" sz="2400" dirty="0">
                <a:ea typeface="MS PGothic" panose="020B0600070205080204" charset="-128"/>
              </a:rPr>
              <a:t> via </a:t>
            </a:r>
            <a:r>
              <a:rPr lang="en-US" altLang="en-US" sz="2400" i="1" dirty="0" err="1">
                <a:ea typeface="MS PGothic" panose="020B0600070205080204" charset="-128"/>
              </a:rPr>
              <a:t>stud_dept</a:t>
            </a:r>
            <a:endParaRPr lang="en-US" altLang="en-US" sz="2400" i="1" dirty="0" err="1">
              <a:ea typeface="MS PGothic" panose="020B0600070205080204" charset="-128"/>
            </a:endParaRPr>
          </a:p>
        </p:txBody>
      </p:sp>
      <p:pic>
        <p:nvPicPr>
          <p:cNvPr id="3" name="Picture 2" descr="Screenshot 2024-03-01 at 9.35.54 in the mo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4178300"/>
            <a:ext cx="10058400" cy="267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98690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47320"/>
            <a:ext cx="9505950" cy="9398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One-to-Many Relationship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80135"/>
            <a:ext cx="10899140" cy="1693545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one-to-many relationship between an </a:t>
            </a:r>
            <a:r>
              <a:rPr lang="en-US" altLang="en-US" sz="2800" i="1" dirty="0"/>
              <a:t>instructor</a:t>
            </a:r>
            <a:r>
              <a:rPr lang="en-US" altLang="en-US" sz="2800" dirty="0"/>
              <a:t> and a </a:t>
            </a:r>
            <a:r>
              <a:rPr lang="en-US" altLang="en-US" sz="2800" i="1" dirty="0"/>
              <a:t>student</a:t>
            </a:r>
            <a:endParaRPr lang="en-US" altLang="en-US" sz="2800" i="1" dirty="0"/>
          </a:p>
          <a:p>
            <a:pPr lvl="1"/>
            <a:r>
              <a:rPr lang="en-US" altLang="en-US" sz="2800" dirty="0">
                <a:ea typeface="MS PGothic" panose="020B0600070205080204" charset="-128"/>
              </a:rPr>
              <a:t>an instructor is associated </a:t>
            </a:r>
            <a:r>
              <a:rPr lang="en-US" altLang="en-US" sz="2800" b="1" i="1" dirty="0">
                <a:solidFill>
                  <a:srgbClr val="FF0000"/>
                </a:solidFill>
                <a:ea typeface="MS PGothic" panose="020B0600070205080204" charset="-128"/>
              </a:rPr>
              <a:t>with several (including 0)</a:t>
            </a:r>
            <a:r>
              <a:rPr lang="en-US" altLang="en-US" sz="2800" dirty="0">
                <a:ea typeface="MS PGothic" panose="020B0600070205080204" charset="-128"/>
              </a:rPr>
              <a:t> students via </a:t>
            </a:r>
            <a:r>
              <a:rPr lang="en-US" altLang="en-US" sz="2800" i="1" dirty="0">
                <a:ea typeface="MS PGothic" panose="020B0600070205080204" charset="-128"/>
              </a:rPr>
              <a:t>advisor </a:t>
            </a:r>
            <a:endParaRPr lang="en-US" altLang="en-US" sz="2800" i="1" dirty="0">
              <a:ea typeface="MS PGothic" panose="020B0600070205080204" charset="-128"/>
            </a:endParaRPr>
          </a:p>
          <a:p>
            <a:pPr lvl="1"/>
            <a:r>
              <a:rPr lang="en-US" altLang="en-US" sz="2800" dirty="0">
                <a:ea typeface="MS PGothic" panose="020B0600070205080204" charset="-128"/>
              </a:rPr>
              <a:t>a student is associated with </a:t>
            </a:r>
            <a:r>
              <a:rPr lang="en-US" altLang="en-US" sz="2800" b="1" i="1" dirty="0">
                <a:solidFill>
                  <a:srgbClr val="FF0000"/>
                </a:solidFill>
                <a:ea typeface="MS PGothic" panose="020B0600070205080204" charset="-128"/>
              </a:rPr>
              <a:t>at most one</a:t>
            </a:r>
            <a:r>
              <a:rPr lang="en-US" altLang="en-US" sz="2800" dirty="0">
                <a:ea typeface="MS PGothic" panose="020B0600070205080204" charset="-128"/>
              </a:rPr>
              <a:t> instructor via advisor, </a:t>
            </a:r>
            <a:endParaRPr lang="en-US" altLang="en-US" sz="2800" dirty="0">
              <a:ea typeface="MS PGothic" panose="020B0600070205080204" charset="-128"/>
            </a:endParaRPr>
          </a:p>
        </p:txBody>
      </p:sp>
      <p:pic>
        <p:nvPicPr>
          <p:cNvPr id="4" name="Picture 3" descr="Screenshot 2024-03-01 at 9.37.03 in the mo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150" y="3015615"/>
            <a:ext cx="9283700" cy="2438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>
              <a:buNone/>
            </a:pPr>
            <a:endParaRPr dirty="0"/>
          </a:p>
        </p:txBody>
      </p:sp>
      <p:pic>
        <p:nvPicPr>
          <p:cNvPr id="46083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743200" y="462915"/>
            <a:ext cx="5840413" cy="2620963"/>
          </a:xfrm>
        </p:spPr>
      </p:pic>
      <p:pic>
        <p:nvPicPr>
          <p:cNvPr id="4608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8" y="3124200"/>
            <a:ext cx="8686800" cy="31861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5" name="TextBox 3"/>
          <p:cNvSpPr txBox="1"/>
          <p:nvPr/>
        </p:nvSpPr>
        <p:spPr>
          <a:xfrm>
            <a:off x="3200400" y="6326188"/>
            <a:ext cx="57912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None/>
            </a:pPr>
            <a:r>
              <a:rPr sz="2000" dirty="0">
                <a:latin typeface="Calibri" panose="020F0502020204030204" charset="0"/>
                <a:ea typeface="Arial" panose="020B0604020202020204" pitchFamily="34" charset="0"/>
              </a:rPr>
              <a:t>Customer and Loan relationship with 1:M type</a:t>
            </a:r>
            <a:endParaRPr sz="2000" dirty="0">
              <a:latin typeface="Calibri" panose="020F050202020403020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0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897890" y="160020"/>
            <a:ext cx="9592310" cy="82359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Many-to-One Relationships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8525" y="1224915"/>
            <a:ext cx="10694670" cy="1814830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In a many-to-one relationship between an </a:t>
            </a:r>
            <a:r>
              <a:rPr lang="en-US" altLang="en-US" sz="2800" i="1" dirty="0"/>
              <a:t>instructor</a:t>
            </a:r>
            <a:r>
              <a:rPr lang="en-US" altLang="en-US" sz="2800" dirty="0"/>
              <a:t> and a </a:t>
            </a:r>
            <a:r>
              <a:rPr lang="en-US" altLang="en-US" sz="2800" i="1" dirty="0"/>
              <a:t>student, </a:t>
            </a:r>
            <a:endParaRPr lang="en-US" altLang="en-US" sz="2800" i="1" dirty="0"/>
          </a:p>
          <a:p>
            <a:pPr lvl="1"/>
            <a:r>
              <a:rPr lang="en-US" altLang="en-US" sz="2800" dirty="0">
                <a:ea typeface="MS PGothic" panose="020B0600070205080204" charset="-128"/>
              </a:rPr>
              <a:t>an instructor</a:t>
            </a:r>
            <a:r>
              <a:rPr lang="en-US" altLang="en-US" sz="2800" i="1" dirty="0">
                <a:ea typeface="MS PGothic" panose="020B0600070205080204" charset="-128"/>
              </a:rPr>
              <a:t> </a:t>
            </a:r>
            <a:r>
              <a:rPr lang="en-US" altLang="en-US" sz="2800" dirty="0">
                <a:ea typeface="MS PGothic" panose="020B0600070205080204" charset="-128"/>
              </a:rPr>
              <a:t>is associated with </a:t>
            </a:r>
            <a:r>
              <a:rPr lang="en-US" altLang="en-US" sz="2800" dirty="0">
                <a:solidFill>
                  <a:srgbClr val="FF0000"/>
                </a:solidFill>
                <a:ea typeface="MS PGothic" panose="020B0600070205080204" charset="-128"/>
              </a:rPr>
              <a:t>at most one</a:t>
            </a:r>
            <a:r>
              <a:rPr lang="en-US" altLang="en-US" sz="2800" dirty="0">
                <a:ea typeface="MS PGothic" panose="020B0600070205080204" charset="-128"/>
              </a:rPr>
              <a:t> student via </a:t>
            </a:r>
            <a:r>
              <a:rPr lang="en-US" altLang="en-US" sz="2800" i="1" dirty="0">
                <a:ea typeface="MS PGothic" panose="020B0600070205080204" charset="-128"/>
              </a:rPr>
              <a:t>advisor</a:t>
            </a:r>
            <a:r>
              <a:rPr lang="en-US" altLang="en-US" sz="2800" dirty="0">
                <a:ea typeface="MS PGothic" panose="020B0600070205080204" charset="-128"/>
              </a:rPr>
              <a:t>, </a:t>
            </a:r>
            <a:endParaRPr lang="en-US" altLang="en-US" sz="2800" dirty="0">
              <a:ea typeface="MS PGothic" panose="020B0600070205080204" charset="-128"/>
            </a:endParaRPr>
          </a:p>
          <a:p>
            <a:pPr lvl="1"/>
            <a:r>
              <a:rPr lang="en-US" altLang="en-US" sz="2800" dirty="0">
                <a:ea typeface="MS PGothic" panose="020B0600070205080204" charset="-128"/>
              </a:rPr>
              <a:t>and a student is associated with </a:t>
            </a:r>
            <a:r>
              <a:rPr lang="en-US" altLang="en-US" sz="2800" dirty="0">
                <a:solidFill>
                  <a:srgbClr val="FF0000"/>
                </a:solidFill>
                <a:ea typeface="MS PGothic" panose="020B0600070205080204" charset="-128"/>
              </a:rPr>
              <a:t>several</a:t>
            </a:r>
            <a:r>
              <a:rPr lang="en-US" altLang="en-US" sz="2800" dirty="0">
                <a:ea typeface="MS PGothic" panose="020B0600070205080204" charset="-128"/>
              </a:rPr>
              <a:t> (including 0) instructors via </a:t>
            </a:r>
            <a:r>
              <a:rPr lang="en-US" altLang="en-US" sz="2800" i="1" dirty="0">
                <a:ea typeface="MS PGothic" panose="020B0600070205080204" charset="-128"/>
              </a:rPr>
              <a:t>advisor</a:t>
            </a:r>
            <a:endParaRPr lang="en-US" altLang="en-US" sz="2800" i="1" dirty="0">
              <a:ea typeface="MS PGothic" panose="020B0600070205080204" charset="-128"/>
            </a:endParaRPr>
          </a:p>
        </p:txBody>
      </p:sp>
      <p:pic>
        <p:nvPicPr>
          <p:cNvPr id="7" name="Picture 6" descr="Screenshot 2024-03-01 at 9.38.18 in the mo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515" y="4036060"/>
            <a:ext cx="9779635" cy="2512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Many-to-Many Relationship</a:t>
            </a:r>
            <a:endParaRPr lang="en-US" altLang="en-US" sz="36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4235" y="1150620"/>
            <a:ext cx="10772140" cy="1499870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An instructor is associated with </a:t>
            </a:r>
            <a:r>
              <a:rPr lang="en-US" altLang="en-US" sz="2800" dirty="0">
                <a:solidFill>
                  <a:srgbClr val="FF0000"/>
                </a:solidFill>
              </a:rPr>
              <a:t>several (possibly 0)</a:t>
            </a:r>
            <a:r>
              <a:rPr lang="en-US" altLang="en-US" sz="2800" dirty="0"/>
              <a:t> students via </a:t>
            </a:r>
            <a:r>
              <a:rPr lang="en-US" altLang="en-US" sz="2800" i="1" dirty="0"/>
              <a:t>advisor</a:t>
            </a:r>
            <a:endParaRPr lang="en-US" altLang="en-US" sz="2800" i="1" dirty="0"/>
          </a:p>
          <a:p>
            <a:r>
              <a:rPr lang="en-US" altLang="en-US" sz="2800" dirty="0"/>
              <a:t>A student is associated with </a:t>
            </a:r>
            <a:r>
              <a:rPr lang="en-US" altLang="en-US" sz="2800" dirty="0">
                <a:solidFill>
                  <a:srgbClr val="FF0000"/>
                </a:solidFill>
              </a:rPr>
              <a:t>several (possibly 0)</a:t>
            </a:r>
            <a:r>
              <a:rPr lang="en-US" altLang="en-US" sz="2800" dirty="0"/>
              <a:t> instructors via </a:t>
            </a:r>
            <a:r>
              <a:rPr lang="en-US" altLang="en-US" sz="2800" i="1" dirty="0"/>
              <a:t>advisor</a:t>
            </a:r>
            <a:r>
              <a:rPr lang="en-US" altLang="en-US" sz="2800" dirty="0"/>
              <a:t> </a:t>
            </a:r>
            <a:endParaRPr lang="en-US" altLang="en-US" sz="2800" dirty="0"/>
          </a:p>
        </p:txBody>
      </p:sp>
      <p:pic>
        <p:nvPicPr>
          <p:cNvPr id="3" name="Picture 2" descr="Screenshot 2024-03-01 at 9.39.19 in the mo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8270" y="3183255"/>
            <a:ext cx="9703435" cy="2070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ctr" anchorCtr="0"/>
          <a:p>
            <a:pPr>
              <a:buNone/>
            </a:pPr>
            <a:endParaRPr dirty="0"/>
          </a:p>
        </p:txBody>
      </p:sp>
      <p:pic>
        <p:nvPicPr>
          <p:cNvPr id="44035" name="Picture 2"/>
          <p:cNvPicPr>
            <a:picLocks noGrp="1" noChangeAspect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>
          <a:xfrm>
            <a:off x="2514600" y="685800"/>
            <a:ext cx="6880225" cy="3078163"/>
          </a:xfrm>
        </p:spPr>
      </p:pic>
      <p:pic>
        <p:nvPicPr>
          <p:cNvPr id="4403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3886200"/>
            <a:ext cx="8763000" cy="2762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04834" name="Rectangle 2"/>
          <p:cNvSpPr>
            <a:spLocks noGrp="1" noChangeArrowheads="1"/>
          </p:cNvSpPr>
          <p:nvPr>
            <p:ph type="title"/>
          </p:nvPr>
        </p:nvSpPr>
        <p:spPr>
          <a:xfrm>
            <a:off x="894080" y="151130"/>
            <a:ext cx="7427595" cy="86931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3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Total and Partial Participation</a:t>
            </a:r>
            <a:endParaRPr lang="en-US" altLang="en-US" sz="3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894080" y="1158875"/>
            <a:ext cx="111252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08585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b="1" dirty="0"/>
              <a:t>Total participation </a:t>
            </a:r>
            <a:r>
              <a:rPr kumimoji="1" lang="en-US" altLang="en-US" sz="2400" dirty="0"/>
              <a:t>(indicated by double line):  every entity in the entity set participates in </a:t>
            </a:r>
            <a:r>
              <a:rPr kumimoji="1" lang="en-US" altLang="en-US" sz="2400" dirty="0">
                <a:solidFill>
                  <a:srgbClr val="FF0000"/>
                </a:solidFill>
              </a:rPr>
              <a:t>at least one</a:t>
            </a:r>
            <a:r>
              <a:rPr kumimoji="1" lang="en-US" altLang="en-US" sz="2400" dirty="0"/>
              <a:t> relationship in the relationship set</a:t>
            </a:r>
            <a:endParaRPr kumimoji="1" lang="en-US" altLang="en-US" sz="24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4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4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4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400" dirty="0"/>
          </a:p>
          <a:p>
            <a:pPr lvl="1">
              <a:spcBef>
                <a:spcPct val="35000"/>
              </a:spcBef>
              <a:buClr>
                <a:schemeClr val="hlink"/>
              </a:buClr>
              <a:buSzPct val="80000"/>
            </a:pPr>
            <a:r>
              <a:rPr kumimoji="1" lang="en-US" altLang="en-US" sz="2400" dirty="0"/>
              <a:t>participation of </a:t>
            </a:r>
            <a:r>
              <a:rPr kumimoji="1" lang="en-US" altLang="en-US" sz="2400" i="1" dirty="0"/>
              <a:t>student  </a:t>
            </a:r>
            <a:r>
              <a:rPr kumimoji="1" lang="en-US" altLang="en-US" sz="2400" dirty="0"/>
              <a:t>in </a:t>
            </a:r>
            <a:r>
              <a:rPr kumimoji="1" lang="en-US" altLang="en-US" sz="2400" i="1" dirty="0"/>
              <a:t>advisor r</a:t>
            </a:r>
            <a:r>
              <a:rPr kumimoji="1" lang="en-US" altLang="en-US" sz="2400" dirty="0"/>
              <a:t>elation is total</a:t>
            </a:r>
            <a:endParaRPr kumimoji="1" lang="en-US" altLang="en-US" sz="2400" dirty="0"/>
          </a:p>
          <a:p>
            <a:pPr marL="1200150" lvl="2" indent="-342900">
              <a:spcBef>
                <a:spcPct val="35000"/>
              </a:spcBef>
              <a:buClr>
                <a:srgbClr val="33CC33"/>
              </a:buClr>
              <a:buSzPct val="90000"/>
              <a:buFont typeface="Wingdings" panose="05000000000000000000" pitchFamily="2" charset="2"/>
              <a:buChar char="§"/>
            </a:pPr>
            <a:r>
              <a:rPr kumimoji="1" lang="en-US" altLang="en-US" sz="2000" dirty="0"/>
              <a:t>every </a:t>
            </a:r>
            <a:r>
              <a:rPr kumimoji="1" lang="en-US" altLang="en-US" sz="2000" i="1" dirty="0"/>
              <a:t>student </a:t>
            </a:r>
            <a:r>
              <a:rPr kumimoji="1" lang="en-US" altLang="en-US" sz="2000" dirty="0"/>
              <a:t>must have an associated instructor </a:t>
            </a:r>
            <a:r>
              <a:rPr kumimoji="1" lang="en-US" altLang="en-US" sz="2000" dirty="0">
                <a:solidFill>
                  <a:srgbClr val="FF0000"/>
                </a:solidFill>
              </a:rPr>
              <a:t>(at least one instructor)</a:t>
            </a:r>
            <a:endParaRPr kumimoji="1" lang="en-US" altLang="en-US" sz="2000" dirty="0"/>
          </a:p>
          <a:p>
            <a:pPr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b="1" dirty="0"/>
              <a:t>Partial participation</a:t>
            </a:r>
            <a:r>
              <a:rPr kumimoji="1" lang="en-US" altLang="en-US" sz="2400" dirty="0"/>
              <a:t>:  some entities </a:t>
            </a:r>
            <a:r>
              <a:rPr kumimoji="1" lang="en-US" altLang="en-US" sz="2400" dirty="0">
                <a:solidFill>
                  <a:srgbClr val="FF0000"/>
                </a:solidFill>
              </a:rPr>
              <a:t>may not</a:t>
            </a:r>
            <a:r>
              <a:rPr kumimoji="1" lang="en-US" altLang="en-US" sz="2400" dirty="0"/>
              <a:t> participate in any relationship in the relationship set</a:t>
            </a:r>
            <a:endParaRPr kumimoji="1" lang="en-US" altLang="en-US" sz="2400" dirty="0"/>
          </a:p>
          <a:p>
            <a:pPr marL="800100" lvl="1" indent="-342900">
              <a:spcBef>
                <a:spcPct val="35000"/>
              </a:spcBef>
              <a:buClr>
                <a:schemeClr val="hlink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000" dirty="0"/>
              <a:t>Example: participation of </a:t>
            </a:r>
            <a:r>
              <a:rPr kumimoji="1" lang="en-US" altLang="en-US" sz="2000" i="1" dirty="0"/>
              <a:t>instructor</a:t>
            </a:r>
            <a:r>
              <a:rPr kumimoji="1" lang="en-US" altLang="en-US" sz="2000" dirty="0"/>
              <a:t> in </a:t>
            </a:r>
            <a:r>
              <a:rPr kumimoji="1" lang="en-US" altLang="en-US" sz="2000" i="1" dirty="0"/>
              <a:t>advisor</a:t>
            </a:r>
            <a:r>
              <a:rPr kumimoji="1" lang="en-US" altLang="en-US" sz="2000" dirty="0"/>
              <a:t> is partial </a:t>
            </a:r>
            <a:r>
              <a:rPr kumimoji="1" lang="en-US" altLang="en-US" sz="2000" dirty="0">
                <a:solidFill>
                  <a:srgbClr val="FF0000"/>
                </a:solidFill>
              </a:rPr>
              <a:t>(Some instructors may not have any students to advise)</a:t>
            </a:r>
            <a:endParaRPr kumimoji="1" lang="en-US" altLang="en-US" sz="2000" dirty="0">
              <a:solidFill>
                <a:srgbClr val="FF0000"/>
              </a:solidFill>
            </a:endParaRPr>
          </a:p>
        </p:txBody>
      </p:sp>
      <p:pic>
        <p:nvPicPr>
          <p:cNvPr id="3" name="Picture 2" descr="Screenshot 2024-03-01 at 9.40.09 in the mo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7625" y="2129155"/>
            <a:ext cx="9326245" cy="1929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Font typeface="Wingdings" panose="05000000000000000000" charset="0"/>
            </a:pPr>
            <a:r>
              <a:rPr lang="en-US" altLang="zh-CN" sz="3000" dirty="0">
                <a:latin typeface="Times New Roman" panose="02020603050405020304" charset="0"/>
              </a:rPr>
              <a:t>Constraint</a:t>
            </a:r>
            <a:endParaRPr lang="en-US" altLang="zh-CN" sz="3000" dirty="0">
              <a:latin typeface="Times New Roman" panose="020206030504050203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A restriction placed on the data.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Help to ensure data integrity</a:t>
            </a:r>
            <a:endParaRPr lang="en-US" altLang="zh-CN" sz="2400" dirty="0"/>
          </a:p>
          <a:p>
            <a:pPr lvl="1"/>
            <a:r>
              <a:rPr lang="en-US" altLang="zh-CN" sz="2400" dirty="0"/>
              <a:t>an employee's salary must have values between 6,000 and 350,000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883285" y="468313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/>
              </a:rPr>
              <a:t>Design Phases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4685" y="1546860"/>
            <a:ext cx="11186795" cy="4791710"/>
          </a:xfrm>
        </p:spPr>
        <p:txBody>
          <a:bodyPr/>
          <a:lstStyle/>
          <a:p>
            <a:r>
              <a:rPr lang="en-US" altLang="en-US" sz="2800" b="1" dirty="0"/>
              <a:t>Initial phase</a:t>
            </a:r>
            <a:r>
              <a:rPr lang="en-US" altLang="en-US" sz="2800" dirty="0"/>
              <a:t> - characterize fully the data needs of the prospective database users. </a:t>
            </a:r>
            <a:endParaRPr lang="en-US" altLang="en-US" sz="2800" dirty="0"/>
          </a:p>
          <a:p>
            <a:r>
              <a:rPr lang="en-US" altLang="en-US" sz="2800" b="1" dirty="0"/>
              <a:t>Second phase </a:t>
            </a:r>
            <a:r>
              <a:rPr lang="en-US" altLang="en-US" sz="2800" dirty="0"/>
              <a:t> - choosing  a data model</a:t>
            </a:r>
            <a:endParaRPr lang="en-US" altLang="en-US" sz="2800" dirty="0"/>
          </a:p>
          <a:p>
            <a:pPr lvl="1"/>
            <a:r>
              <a:rPr lang="en-US" altLang="en-US" sz="2800" dirty="0">
                <a:ea typeface="MS PGothic" panose="020B0600070205080204" charset="-128"/>
              </a:rPr>
              <a:t>Applying the concepts of the chosen data model</a:t>
            </a:r>
            <a:endParaRPr lang="en-US" altLang="en-US" sz="2800" dirty="0">
              <a:ea typeface="MS PGothic" panose="020B0600070205080204" charset="-128"/>
            </a:endParaRPr>
          </a:p>
          <a:p>
            <a:pPr lvl="1"/>
            <a:r>
              <a:rPr lang="en-US" altLang="en-US" sz="2800" dirty="0">
                <a:ea typeface="MS PGothic" panose="020B0600070205080204" charset="-128"/>
              </a:rPr>
              <a:t>Translating  these requirements into a conceptual schema of the database.</a:t>
            </a:r>
            <a:endParaRPr lang="en-US" altLang="en-US" sz="2800" dirty="0">
              <a:ea typeface="MS PGothic" panose="020B0600070205080204" charset="-128"/>
            </a:endParaRPr>
          </a:p>
          <a:p>
            <a:pPr lvl="1"/>
            <a:r>
              <a:rPr lang="en-US" altLang="en-US" sz="2800" dirty="0">
                <a:ea typeface="MS PGothic" panose="020B0600070205080204" charset="-128"/>
              </a:rPr>
              <a:t>A fully developed conceptual schema indicates the </a:t>
            </a:r>
            <a:r>
              <a:rPr lang="en-US" altLang="en-US" sz="2800" b="1" dirty="0">
                <a:ea typeface="MS PGothic" panose="020B0600070205080204" charset="-128"/>
              </a:rPr>
              <a:t>functional requirements</a:t>
            </a:r>
            <a:r>
              <a:rPr lang="en-US" altLang="en-US" sz="2800" dirty="0">
                <a:ea typeface="MS PGothic" panose="020B0600070205080204" charset="-128"/>
              </a:rPr>
              <a:t> of the enterprise. </a:t>
            </a:r>
            <a:endParaRPr lang="en-US" altLang="en-US" sz="2800" dirty="0">
              <a:ea typeface="MS PGothic" panose="020B0600070205080204" charset="-128"/>
            </a:endParaRPr>
          </a:p>
          <a:p>
            <a:pPr lvl="2"/>
            <a:r>
              <a:rPr lang="en-US" altLang="en-US" sz="2800" dirty="0">
                <a:ea typeface="MS PGothic" panose="020B0600070205080204" charset="-128"/>
              </a:rPr>
              <a:t>Describe the kinds of </a:t>
            </a:r>
            <a:r>
              <a:rPr lang="en-US" altLang="en-US" sz="2800" b="1" dirty="0">
                <a:ea typeface="MS PGothic" panose="020B0600070205080204" charset="-128"/>
              </a:rPr>
              <a:t>operations (or transactions)</a:t>
            </a:r>
            <a:r>
              <a:rPr lang="en-US" altLang="en-US" sz="2800" dirty="0">
                <a:ea typeface="MS PGothic" panose="020B0600070205080204" charset="-128"/>
              </a:rPr>
              <a:t> that will be performed on the data.</a:t>
            </a:r>
            <a:endParaRPr lang="en-US" altLang="en-US" sz="2800" dirty="0">
              <a:ea typeface="MS PGothic" panose="020B0600070205080204" charset="-128"/>
            </a:endParaRPr>
          </a:p>
          <a:p>
            <a:pPr>
              <a:buFont typeface="Monotype Sorts" charset="2"/>
              <a:buNone/>
            </a:pPr>
            <a:endParaRPr lang="en-US" altLang="en-US" sz="2800" dirty="0"/>
          </a:p>
          <a:p>
            <a:pPr>
              <a:buFont typeface="Monotype Sorts" charset="2"/>
              <a:buNone/>
            </a:pPr>
            <a:endParaRPr lang="en-US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cap="none" dirty="0"/>
              <a:t>Examples:</a:t>
            </a:r>
            <a:endParaRPr lang="zh-CN" altLang="en-US" sz="3000" cap="none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 A customer may generate many invoices.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 A training session cannot be scheduled for fewer than 10 employees or for more than 30 employees.</a:t>
            </a:r>
            <a:endParaRPr lang="en-US" altLang="zh-CN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753745" y="324485"/>
            <a:ext cx="10446385" cy="86995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Notation for Expressing More Complex Constraints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90245" y="1376045"/>
            <a:ext cx="10572750" cy="5396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800100" indent="-3429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/>
              <a:t>A line may have an associated minimum and maximum cardinality, shown in the form </a:t>
            </a:r>
            <a:r>
              <a:rPr kumimoji="1" lang="en-US" altLang="en-US" sz="2400" i="1" dirty="0" err="1">
                <a:solidFill>
                  <a:srgbClr val="FF0000"/>
                </a:solidFill>
              </a:rPr>
              <a:t>l..h</a:t>
            </a:r>
            <a:r>
              <a:rPr kumimoji="1" lang="en-US" altLang="en-US" sz="2400" dirty="0"/>
              <a:t>, where </a:t>
            </a:r>
            <a:r>
              <a:rPr kumimoji="1" lang="en-US" altLang="en-US" sz="2400" i="1" dirty="0"/>
              <a:t>l</a:t>
            </a:r>
            <a:r>
              <a:rPr kumimoji="1" lang="en-US" altLang="en-US" sz="2400" dirty="0"/>
              <a:t> is the minimum and </a:t>
            </a:r>
            <a:r>
              <a:rPr kumimoji="1" lang="en-US" altLang="en-US" sz="2400" i="1" dirty="0"/>
              <a:t>h</a:t>
            </a:r>
            <a:r>
              <a:rPr kumimoji="1" lang="en-US" altLang="en-US" sz="2400" dirty="0"/>
              <a:t> the maximum cardinality</a:t>
            </a:r>
            <a:endParaRPr kumimoji="1" lang="en-US" altLang="en-US" sz="2400" dirty="0"/>
          </a:p>
          <a:p>
            <a:pPr lvl="1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/>
              <a:t>A minimum value of </a:t>
            </a:r>
            <a:r>
              <a:rPr kumimoji="1" lang="en-US" altLang="en-US" sz="2400" dirty="0">
                <a:solidFill>
                  <a:srgbClr val="FF0000"/>
                </a:solidFill>
              </a:rPr>
              <a:t>1</a:t>
            </a:r>
            <a:r>
              <a:rPr kumimoji="1" lang="en-US" altLang="en-US" sz="2400" dirty="0"/>
              <a:t> indicates </a:t>
            </a:r>
            <a:r>
              <a:rPr kumimoji="1" lang="en-US" altLang="en-US" sz="2400" dirty="0">
                <a:solidFill>
                  <a:srgbClr val="FF0000"/>
                </a:solidFill>
              </a:rPr>
              <a:t>total participation</a:t>
            </a:r>
            <a:r>
              <a:rPr kumimoji="1" lang="en-US" altLang="en-US" sz="2400" dirty="0"/>
              <a:t>.</a:t>
            </a:r>
            <a:endParaRPr kumimoji="1" lang="en-US" altLang="en-US" sz="2400" dirty="0"/>
          </a:p>
          <a:p>
            <a:pPr lvl="1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/>
              <a:t>A maximum value of </a:t>
            </a:r>
            <a:r>
              <a:rPr kumimoji="1" lang="en-US" altLang="en-US" sz="2400" dirty="0">
                <a:solidFill>
                  <a:srgbClr val="FF0000"/>
                </a:solidFill>
              </a:rPr>
              <a:t>1</a:t>
            </a:r>
            <a:r>
              <a:rPr kumimoji="1" lang="en-US" altLang="en-US" sz="2400" dirty="0"/>
              <a:t> indicates that the entity participates in </a:t>
            </a:r>
            <a:r>
              <a:rPr kumimoji="1" lang="en-US" altLang="en-US" sz="2400" dirty="0">
                <a:solidFill>
                  <a:srgbClr val="FF0000"/>
                </a:solidFill>
              </a:rPr>
              <a:t>at most one</a:t>
            </a:r>
            <a:r>
              <a:rPr kumimoji="1" lang="en-US" altLang="en-US" sz="2400" dirty="0"/>
              <a:t> relationship</a:t>
            </a:r>
            <a:endParaRPr kumimoji="1" lang="en-US" altLang="en-US" sz="2400" dirty="0"/>
          </a:p>
          <a:p>
            <a:pPr lvl="1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/>
              <a:t>A maximum value of </a:t>
            </a:r>
            <a:r>
              <a:rPr kumimoji="1" lang="en-US" altLang="en-US" sz="2400" dirty="0">
                <a:solidFill>
                  <a:srgbClr val="FF0000"/>
                </a:solidFill>
              </a:rPr>
              <a:t>*</a:t>
            </a:r>
            <a:r>
              <a:rPr kumimoji="1" lang="en-US" altLang="en-US" sz="2400" dirty="0"/>
              <a:t> indicates no limit.</a:t>
            </a:r>
            <a:endParaRPr kumimoji="1" lang="en-US" altLang="en-US" sz="2400" dirty="0"/>
          </a:p>
          <a:p>
            <a:pPr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400" dirty="0"/>
              <a:t>Example</a:t>
            </a:r>
            <a:endParaRPr kumimoji="1" lang="en-US" altLang="en-US" sz="2400" dirty="0"/>
          </a:p>
          <a:p>
            <a:pPr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endParaRPr kumimoji="1" lang="en-US" altLang="en-US" sz="2400" dirty="0"/>
          </a:p>
          <a:p>
            <a:pPr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kumimoji="1" lang="en-US" altLang="en-US" sz="2400" dirty="0"/>
          </a:p>
          <a:p>
            <a:pPr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endParaRPr kumimoji="1" lang="en-US" altLang="en-US" sz="2400" dirty="0"/>
          </a:p>
          <a:p>
            <a:pPr lvl="1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</a:pPr>
            <a:r>
              <a:rPr kumimoji="1" lang="en-US" altLang="en-US" sz="2400" dirty="0"/>
              <a:t>Instructor can advise </a:t>
            </a:r>
            <a:r>
              <a:rPr kumimoji="1" lang="en-US" altLang="en-US" sz="2400" dirty="0">
                <a:solidFill>
                  <a:srgbClr val="FF0000"/>
                </a:solidFill>
              </a:rPr>
              <a:t>0 or more</a:t>
            </a:r>
            <a:r>
              <a:rPr kumimoji="1" lang="en-US" altLang="en-US" sz="2400" dirty="0"/>
              <a:t> students.  A student must have 1 advisor; cannot have multiple advisors</a:t>
            </a:r>
            <a:endParaRPr kumimoji="1" lang="en-US" altLang="en-US" sz="24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2400" dirty="0"/>
          </a:p>
          <a:p>
            <a:pPr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</a:pPr>
            <a:endParaRPr kumimoji="1" lang="en-US" altLang="en-US" sz="2400" dirty="0"/>
          </a:p>
        </p:txBody>
      </p:sp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440" y="4594225"/>
            <a:ext cx="7838440" cy="153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>
          <a:xfrm>
            <a:off x="704215" y="399415"/>
            <a:ext cx="10859770" cy="87376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Cardinality Constraints on Ternary Relationship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1475105"/>
            <a:ext cx="10972165" cy="493395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2400" dirty="0">
                <a:ea typeface="MS PGothic" panose="020B0600070205080204" charset="-128"/>
              </a:rPr>
              <a:t>We allow </a:t>
            </a:r>
            <a:r>
              <a:rPr lang="en-US" altLang="en-US" sz="2400" dirty="0">
                <a:solidFill>
                  <a:srgbClr val="FF0000"/>
                </a:solidFill>
                <a:ea typeface="MS PGothic" panose="020B0600070205080204" charset="-128"/>
              </a:rPr>
              <a:t>at most</a:t>
            </a:r>
            <a:r>
              <a:rPr lang="en-US" altLang="en-US" sz="2400" dirty="0">
                <a:ea typeface="MS PGothic" panose="020B0600070205080204" charset="-128"/>
              </a:rPr>
              <a:t> one arrow out of a ternary (or greater degree) relationship to </a:t>
            </a:r>
            <a:r>
              <a:rPr lang="en-US" altLang="en-US" sz="2400" dirty="0">
                <a:solidFill>
                  <a:schemeClr val="tx1"/>
                </a:solidFill>
                <a:ea typeface="MS PGothic" panose="020B0600070205080204" charset="-128"/>
              </a:rPr>
              <a:t>indicate a cardinality constraint</a:t>
            </a:r>
            <a:endParaRPr lang="en-US" altLang="en-US" sz="2400" dirty="0">
              <a:ea typeface="MS PGothic" panose="020B0600070205080204" charset="-128"/>
            </a:endParaRPr>
          </a:p>
          <a:p>
            <a:pPr>
              <a:defRPr/>
            </a:pPr>
            <a:r>
              <a:rPr lang="en-US" altLang="en-US" sz="2400" i="1" dirty="0">
                <a:ea typeface="MS PGothic" panose="020B0600070205080204" charset="-128"/>
              </a:rPr>
              <a:t>For example, an arrow from </a:t>
            </a:r>
            <a:r>
              <a:rPr lang="en-US" altLang="en-US" sz="2400" b="1" i="1" dirty="0" err="1">
                <a:ea typeface="MS PGothic" panose="020B0600070205080204" charset="-128"/>
              </a:rPr>
              <a:t>proj_guide</a:t>
            </a:r>
            <a:r>
              <a:rPr lang="en-US" altLang="en-US" sz="2400" i="1" dirty="0">
                <a:ea typeface="MS PGothic" panose="020B0600070205080204" charset="-128"/>
              </a:rPr>
              <a:t> to </a:t>
            </a:r>
            <a:r>
              <a:rPr lang="en-US" altLang="en-US" sz="2400" b="1" i="1" dirty="0">
                <a:ea typeface="MS PGothic" panose="020B0600070205080204" charset="-128"/>
              </a:rPr>
              <a:t>instructor</a:t>
            </a:r>
            <a:r>
              <a:rPr lang="en-US" altLang="en-US" sz="2400" i="1" dirty="0">
                <a:ea typeface="MS PGothic" panose="020B0600070205080204" charset="-128"/>
              </a:rPr>
              <a:t> indicates each </a:t>
            </a:r>
            <a:r>
              <a:rPr lang="en-US" altLang="en-US" sz="2400" i="1" dirty="0">
                <a:ea typeface="MS PGothic" panose="020B0600070205080204" charset="-128"/>
              </a:rPr>
              <a:t>student has </a:t>
            </a:r>
            <a:r>
              <a:rPr lang="en-US" altLang="en-US" sz="2400" b="1" i="1" dirty="0">
                <a:solidFill>
                  <a:srgbClr val="FF0000"/>
                </a:solidFill>
                <a:ea typeface="MS PGothic" panose="020B0600070205080204" charset="-128"/>
              </a:rPr>
              <a:t>at most </a:t>
            </a:r>
            <a:r>
              <a:rPr lang="en-US" altLang="en-US" sz="2400" b="1" i="1" dirty="0">
                <a:solidFill>
                  <a:schemeClr val="accent5">
                    <a:lumMod val="75000"/>
                  </a:schemeClr>
                </a:solidFill>
                <a:ea typeface="MS PGothic" panose="020B0600070205080204" charset="-128"/>
              </a:rPr>
              <a:t>one</a:t>
            </a:r>
            <a:r>
              <a:rPr lang="en-US" altLang="en-US" sz="2400" i="1" dirty="0">
                <a:solidFill>
                  <a:schemeClr val="accent5">
                    <a:lumMod val="75000"/>
                  </a:schemeClr>
                </a:solidFill>
                <a:ea typeface="MS PGothic" panose="020B0600070205080204" charset="-128"/>
              </a:rPr>
              <a:t> </a:t>
            </a:r>
            <a:r>
              <a:rPr lang="en-US" altLang="en-US" sz="2400" b="1" i="1" dirty="0">
                <a:solidFill>
                  <a:schemeClr val="accent5">
                    <a:lumMod val="75000"/>
                  </a:schemeClr>
                </a:solidFill>
                <a:ea typeface="MS PGothic" panose="020B0600070205080204" charset="-128"/>
              </a:rPr>
              <a:t>guide</a:t>
            </a:r>
            <a:r>
              <a:rPr lang="en-US" altLang="en-US" sz="2400" i="1" dirty="0">
                <a:ea typeface="MS PGothic" panose="020B0600070205080204" charset="-128"/>
              </a:rPr>
              <a:t> for a project</a:t>
            </a:r>
            <a:endParaRPr lang="en-US" altLang="en-US" sz="2400" i="1" dirty="0">
              <a:ea typeface="MS PGothic" panose="020B0600070205080204" charset="-128"/>
            </a:endParaRPr>
          </a:p>
          <a:p>
            <a:pPr>
              <a:defRPr/>
            </a:pPr>
            <a:r>
              <a:rPr lang="en-US" altLang="en-US" sz="2400" b="1" i="1" dirty="0">
                <a:ea typeface="MS PGothic" panose="020B0600070205080204" charset="-128"/>
              </a:rPr>
              <a:t>Why Limit to One Arrow?</a:t>
            </a:r>
            <a:endParaRPr lang="en-US" altLang="en-US" sz="2400" b="1" i="1" dirty="0">
              <a:ea typeface="MS PGothic" panose="020B0600070205080204" charset="-128"/>
            </a:endParaRPr>
          </a:p>
          <a:p>
            <a:pPr lvl="1">
              <a:defRPr/>
            </a:pPr>
            <a:r>
              <a:rPr lang="en-US" altLang="en-US" sz="2100" dirty="0">
                <a:ea typeface="MS PGothic" panose="020B0600070205080204" charset="-128"/>
              </a:rPr>
              <a:t>When more than one arrow is used, it introduces complexity in interpretation because it could mean:</a:t>
            </a:r>
            <a:endParaRPr lang="en-US" altLang="en-US" sz="2100" dirty="0">
              <a:ea typeface="MS PGothic" panose="020B0600070205080204" charset="-128"/>
            </a:endParaRPr>
          </a:p>
          <a:p>
            <a:pPr marL="457200" lvl="1" indent="0">
              <a:buNone/>
              <a:defRPr/>
            </a:pPr>
            <a:r>
              <a:rPr lang="en-US" altLang="en-US" sz="2100" dirty="0">
                <a:ea typeface="MS PGothic" panose="020B0600070205080204" charset="-128"/>
              </a:rPr>
              <a:t>1. Each entity from one set is associated with a unique combination of entities from the other two sets, or</a:t>
            </a:r>
            <a:endParaRPr lang="en-US" altLang="en-US" sz="2100" dirty="0">
              <a:ea typeface="MS PGothic" panose="020B0600070205080204" charset="-128"/>
            </a:endParaRPr>
          </a:p>
          <a:p>
            <a:pPr marL="457200" lvl="1" indent="0">
              <a:buNone/>
              <a:defRPr/>
            </a:pPr>
            <a:r>
              <a:rPr lang="en-US" altLang="en-US" sz="2100" dirty="0">
                <a:ea typeface="MS PGothic" panose="020B0600070205080204" charset="-128"/>
              </a:rPr>
              <a:t>2. Unique associations exist for pairs formed by the entities, requiring a more nuanced understanding of the relationship.</a:t>
            </a:r>
            <a:endParaRPr lang="en-US" altLang="en-US" sz="2100" dirty="0">
              <a:ea typeface="MS PGothic" panose="020B0600070205080204" charset="-128"/>
            </a:endParaRPr>
          </a:p>
          <a:p>
            <a:pPr>
              <a:defRPr/>
            </a:pPr>
            <a:r>
              <a:rPr lang="en-US" altLang="en-US" sz="2400" dirty="0"/>
              <a:t>To avoid confusion we </a:t>
            </a:r>
            <a:r>
              <a:rPr lang="en-US" altLang="en-US" sz="2400" dirty="0">
                <a:solidFill>
                  <a:srgbClr val="FF0000"/>
                </a:solidFill>
              </a:rPr>
              <a:t>outlaw </a:t>
            </a:r>
            <a:r>
              <a:rPr lang="en-US" altLang="en-US" sz="2400" dirty="0"/>
              <a:t>more than one arrow =&gt; for easier communication and understanding.</a:t>
            </a:r>
            <a:endParaRPr lang="en-US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 Data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290695" y="0"/>
            <a:ext cx="7901305" cy="6858635"/>
          </a:xfrm>
          <a:prstGeom prst="rect">
            <a:avLst/>
          </a:prstGeom>
        </p:spPr>
      </p:pic>
      <p:pic>
        <p:nvPicPr>
          <p:cNvPr id="10" name="Content Placeholder 9" descr="Cardinality_constraints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0065" y="1771650"/>
            <a:ext cx="3714750" cy="173101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32740" y="3742055"/>
            <a:ext cx="36347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This cardinality constraint implies that for any given student-project pair, there's a unique instructor associated with them. 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63040"/>
            <a:ext cx="11019155" cy="5132705"/>
          </a:xfrm>
        </p:spPr>
        <p:txBody>
          <a:bodyPr/>
          <a:lstStyle/>
          <a:p>
            <a:r>
              <a:rPr lang="en-US" altLang="en-US" sz="2400" dirty="0"/>
              <a:t>Primary keys provide a way to specify how entities and  relations are distinguished.  </a:t>
            </a:r>
            <a:endParaRPr lang="en-US" altLang="en-US" sz="2400" dirty="0"/>
          </a:p>
          <a:p>
            <a:endParaRPr lang="en-US" altLang="en-US" sz="2400" dirty="0"/>
          </a:p>
          <a:p>
            <a:r>
              <a:rPr lang="en-US" altLang="en-US" sz="2400" dirty="0"/>
              <a:t>We will consider:</a:t>
            </a:r>
            <a:endParaRPr lang="en-US" altLang="en-US" sz="2400" dirty="0"/>
          </a:p>
          <a:p>
            <a:pPr lvl="1"/>
            <a:r>
              <a:rPr lang="en-US" altLang="en-US" sz="2400" dirty="0">
                <a:ea typeface="MS PGothic" panose="020B0600070205080204" charset="-128"/>
              </a:rPr>
              <a:t>Entity sets</a:t>
            </a:r>
            <a:endParaRPr lang="en-US" altLang="en-US" sz="2400" dirty="0">
              <a:ea typeface="MS PGothic" panose="020B0600070205080204" charset="-128"/>
            </a:endParaRPr>
          </a:p>
          <a:p>
            <a:pPr lvl="1"/>
            <a:r>
              <a:rPr lang="en-US" altLang="en-US" sz="2400" dirty="0">
                <a:ea typeface="MS PGothic" panose="020B0600070205080204" charset="-128"/>
              </a:rPr>
              <a:t>Relationship sets.</a:t>
            </a:r>
            <a:endParaRPr lang="en-US" altLang="en-US" sz="2400" dirty="0">
              <a:ea typeface="MS PGothic" panose="020B0600070205080204" charset="-128"/>
            </a:endParaRPr>
          </a:p>
          <a:p>
            <a:pPr lvl="1"/>
            <a:r>
              <a:rPr lang="en-US" altLang="en-US" sz="2400" dirty="0">
                <a:ea typeface="MS PGothic" panose="020B0600070205080204" charset="-128"/>
              </a:rPr>
              <a:t>Weak entity sets</a:t>
            </a:r>
            <a:endParaRPr lang="en-US" altLang="en-US" sz="2400" dirty="0">
              <a:ea typeface="MS PGothic" panose="020B0600070205080204" charset="-128"/>
            </a:endParaRPr>
          </a:p>
          <a:p>
            <a:pPr lvl="1"/>
            <a:endParaRPr lang="en-US" altLang="en-US" sz="2400" dirty="0">
              <a:ea typeface="MS PGothic" panose="020B060007020508020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Entity Sets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3740" y="1417955"/>
            <a:ext cx="10593705" cy="5334635"/>
          </a:xfrm>
        </p:spPr>
        <p:txBody>
          <a:bodyPr/>
          <a:lstStyle/>
          <a:p>
            <a:r>
              <a:rPr lang="en-US" altLang="en-US" sz="2000" dirty="0"/>
              <a:t>By definition, individual entities are distinct.</a:t>
            </a:r>
            <a:endParaRPr lang="en-US" altLang="en-US" sz="2000" dirty="0"/>
          </a:p>
          <a:p>
            <a:r>
              <a:rPr lang="en-US" altLang="en-US" sz="2000" dirty="0"/>
              <a:t>From database perspective, the differences among them must be expressed in terms of their attributes.</a:t>
            </a:r>
            <a:endParaRPr lang="en-US" altLang="en-US" sz="2000" dirty="0"/>
          </a:p>
          <a:p>
            <a:r>
              <a:rPr lang="en-US" altLang="en-US" sz="2000" dirty="0"/>
              <a:t>The values of the attribute values of an entity must be such that they can </a:t>
            </a:r>
            <a:r>
              <a:rPr lang="en-US" altLang="en-US" sz="2000" dirty="0">
                <a:solidFill>
                  <a:srgbClr val="FF0000"/>
                </a:solidFill>
              </a:rPr>
              <a:t>uniquely </a:t>
            </a:r>
            <a:r>
              <a:rPr lang="en-US" altLang="en-US" sz="2000" dirty="0"/>
              <a:t>identify the entity.</a:t>
            </a:r>
            <a:endParaRPr lang="en-US" altLang="en-US" sz="2000" dirty="0"/>
          </a:p>
          <a:p>
            <a:pPr lvl="1"/>
            <a:r>
              <a:rPr lang="en-US" altLang="en-US" sz="2000" dirty="0">
                <a:solidFill>
                  <a:schemeClr val="accent4"/>
                </a:solidFill>
                <a:ea typeface="MS PGothic" panose="020B0600070205080204" charset="-128"/>
              </a:rPr>
              <a:t>No two entities in an entity set are allowed to have exactly the same value for all attributes.</a:t>
            </a:r>
            <a:endParaRPr lang="en-US" altLang="en-US" sz="2000" dirty="0">
              <a:solidFill>
                <a:schemeClr val="accent4"/>
              </a:solidFill>
              <a:ea typeface="MS PGothic" panose="020B0600070205080204" charset="-128"/>
            </a:endParaRPr>
          </a:p>
          <a:p>
            <a:r>
              <a:rPr lang="en-US" altLang="en-US" sz="2000" dirty="0"/>
              <a:t>A key for an entity is a set of attributes that suffice to distinguish entities from each other</a:t>
            </a:r>
            <a:endParaRPr lang="en-US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Primary Key for Relationship Sets</a:t>
            </a:r>
            <a:endParaRPr lang="en-US" altLang="en-US" sz="4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7955"/>
            <a:ext cx="10648950" cy="5358130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To distinguish among the various relationships of a relationship set we use the individual  primary keys of the entities in the relationship set.</a:t>
            </a:r>
            <a:endParaRPr lang="en-US" altLang="en-US" sz="2000" dirty="0"/>
          </a:p>
          <a:p>
            <a:pPr lvl="1"/>
            <a:r>
              <a:rPr lang="en-US" altLang="en-US" sz="2000" dirty="0">
                <a:ea typeface="MS PGothic" panose="020B0600070205080204" charset="-128"/>
              </a:rPr>
              <a:t>Let </a:t>
            </a:r>
            <a:r>
              <a:rPr lang="en-US" altLang="en-US" sz="2000" i="1" dirty="0">
                <a:ea typeface="MS PGothic" panose="020B0600070205080204" charset="-128"/>
              </a:rPr>
              <a:t>R</a:t>
            </a:r>
            <a:r>
              <a:rPr lang="en-US" altLang="en-US" sz="2000" dirty="0">
                <a:ea typeface="MS PGothic" panose="020B0600070205080204" charset="-128"/>
              </a:rPr>
              <a:t> be a relationship set involving entity sets E1, E2, .. </a:t>
            </a:r>
            <a:r>
              <a:rPr lang="en-US" altLang="en-US" sz="2000" dirty="0" err="1">
                <a:ea typeface="MS PGothic" panose="020B0600070205080204" charset="-128"/>
              </a:rPr>
              <a:t>En</a:t>
            </a:r>
            <a:endParaRPr lang="en-US" altLang="en-US" sz="2000" dirty="0">
              <a:ea typeface="MS PGothic" panose="020B0600070205080204" charset="-128"/>
            </a:endParaRPr>
          </a:p>
          <a:p>
            <a:pPr lvl="1"/>
            <a:r>
              <a:rPr lang="en-US" altLang="en-US" sz="2000" dirty="0">
                <a:ea typeface="MS PGothic" panose="020B0600070205080204" charset="-128"/>
              </a:rPr>
              <a:t>The primary key for R is consists of the  union of the primary keys of entity sets E1, E2, ..</a:t>
            </a:r>
            <a:r>
              <a:rPr lang="en-US" altLang="en-US" sz="2000" dirty="0" err="1">
                <a:ea typeface="MS PGothic" panose="020B0600070205080204" charset="-128"/>
              </a:rPr>
              <a:t>En</a:t>
            </a:r>
            <a:endParaRPr lang="en-US" altLang="en-US" sz="2000" dirty="0">
              <a:ea typeface="MS PGothic" panose="020B0600070205080204" charset="-128"/>
            </a:endParaRPr>
          </a:p>
          <a:p>
            <a:pPr lvl="1"/>
            <a:r>
              <a:rPr lang="en-US" altLang="en-US" sz="2000" dirty="0">
                <a:ea typeface="MS PGothic" panose="020B0600070205080204" charset="-128"/>
              </a:rPr>
              <a:t>If the relationship set </a:t>
            </a:r>
            <a:r>
              <a:rPr lang="en-US" altLang="en-US" sz="2000" i="1" dirty="0">
                <a:ea typeface="MS PGothic" panose="020B0600070205080204" charset="-128"/>
              </a:rPr>
              <a:t>R</a:t>
            </a:r>
            <a:r>
              <a:rPr lang="en-US" altLang="en-US" sz="2000" dirty="0">
                <a:ea typeface="MS PGothic" panose="020B0600070205080204" charset="-128"/>
              </a:rPr>
              <a:t> has attributes  a1, a2, .., am associated with it, then the  primary key of </a:t>
            </a:r>
            <a:r>
              <a:rPr lang="en-US" altLang="en-US" sz="2000" i="1" dirty="0">
                <a:ea typeface="MS PGothic" panose="020B0600070205080204" charset="-128"/>
              </a:rPr>
              <a:t>R  </a:t>
            </a:r>
            <a:r>
              <a:rPr lang="en-US" altLang="en-US" sz="2000" dirty="0">
                <a:ea typeface="MS PGothic" panose="020B0600070205080204" charset="-128"/>
              </a:rPr>
              <a:t>also includes the attributes  a1, a2, .., am </a:t>
            </a:r>
            <a:endParaRPr lang="en-US" altLang="en-US" sz="2000" dirty="0">
              <a:ea typeface="MS PGothic" panose="020B0600070205080204" charset="-128"/>
            </a:endParaRPr>
          </a:p>
          <a:p>
            <a:r>
              <a:rPr lang="en-US" altLang="en-US" sz="2000" dirty="0"/>
              <a:t>Example: relationship set “advisor”.</a:t>
            </a:r>
            <a:endParaRPr lang="en-US" altLang="en-US" sz="2000" dirty="0"/>
          </a:p>
          <a:p>
            <a:pPr lvl="1"/>
            <a:r>
              <a:rPr lang="en-US" altLang="en-US" sz="2000" dirty="0">
                <a:ea typeface="MS PGothic" panose="020B0600070205080204" charset="-128"/>
              </a:rPr>
              <a:t>The primary key  consists of </a:t>
            </a:r>
            <a:r>
              <a:rPr lang="en-US" altLang="en-US" sz="2000" i="1" dirty="0">
                <a:ea typeface="MS PGothic" panose="020B0600070205080204" charset="-128"/>
              </a:rPr>
              <a:t>instructor.ID</a:t>
            </a:r>
            <a:r>
              <a:rPr lang="en-US" altLang="en-US" sz="2000" dirty="0">
                <a:ea typeface="MS PGothic" panose="020B0600070205080204" charset="-128"/>
              </a:rPr>
              <a:t> and s</a:t>
            </a:r>
            <a:r>
              <a:rPr lang="en-US" altLang="en-US" sz="2000" i="1" dirty="0">
                <a:ea typeface="MS PGothic" panose="020B0600070205080204" charset="-128"/>
              </a:rPr>
              <a:t>tudent.ID</a:t>
            </a:r>
            <a:endParaRPr lang="en-US" altLang="en-US" sz="2000" i="1" dirty="0">
              <a:ea typeface="MS PGothic" panose="020B0600070205080204" charset="-128"/>
            </a:endParaRPr>
          </a:p>
          <a:p>
            <a:r>
              <a:rPr lang="en-US" altLang="en-US" sz="2000" dirty="0"/>
              <a:t>The choice of the primary key for a relationship set depends on  the mapping cardinality of the relationship set.</a:t>
            </a:r>
            <a:endParaRPr lang="en-US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>
          <a:xfrm>
            <a:off x="890905" y="327025"/>
            <a:ext cx="9661525" cy="90868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en-US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Primary key for Binary </a:t>
            </a:r>
            <a:r>
              <a:rPr lang="en-US" altLang="en-US" sz="4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Relationship</a:t>
            </a:r>
            <a:endParaRPr lang="en-US" altLang="en-US" sz="40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0895" y="1463040"/>
            <a:ext cx="10570210" cy="5394960"/>
          </a:xfrm>
        </p:spPr>
        <p:txBody>
          <a:bodyPr>
            <a:noAutofit/>
          </a:bodyPr>
          <a:lstStyle/>
          <a:p>
            <a:r>
              <a:rPr lang="en-US" altLang="en-US" sz="1800" b="1" dirty="0"/>
              <a:t>Many-to-Many relationships.</a:t>
            </a:r>
            <a:r>
              <a:rPr lang="en-US" altLang="en-US" sz="1800" dirty="0"/>
              <a:t> </a:t>
            </a:r>
            <a:endParaRPr lang="en-US" altLang="en-US" sz="1800" dirty="0"/>
          </a:p>
          <a:p>
            <a:pPr lvl="1"/>
            <a:r>
              <a:rPr lang="en-US" altLang="en-US" sz="1800" dirty="0"/>
              <a:t>The preceding union of the primary keys is a minimal superkey and is chosen as the primary key.</a:t>
            </a:r>
            <a:endParaRPr lang="en-US" altLang="en-US" sz="1800" dirty="0"/>
          </a:p>
          <a:p>
            <a:pPr lvl="2"/>
            <a:r>
              <a:rPr lang="en-US" altLang="en-US" sz="1540" b="1" dirty="0"/>
              <a:t>Example:</a:t>
            </a:r>
            <a:r>
              <a:rPr lang="en-US" altLang="en-US" sz="1540" dirty="0"/>
              <a:t> Consider a Books table and an Authors table. A book can have multiple authors, and an author can write multiple books.</a:t>
            </a:r>
            <a:r>
              <a:rPr lang="en-US" altLang="en-US" sz="1800" dirty="0"/>
              <a:t>	</a:t>
            </a:r>
            <a:endParaRPr lang="en-US" altLang="en-US" sz="1800" dirty="0"/>
          </a:p>
          <a:p>
            <a:r>
              <a:rPr lang="en-US" altLang="en-US" sz="1800" b="1" dirty="0"/>
              <a:t>One-to-Many relationships. </a:t>
            </a:r>
            <a:endParaRPr lang="en-US" altLang="en-US" sz="1800" b="1" dirty="0"/>
          </a:p>
          <a:p>
            <a:pPr lvl="1"/>
            <a:r>
              <a:rPr lang="en-US" altLang="en-US" sz="1800" dirty="0"/>
              <a:t>The primary key of the “Many” side is a minimal superkey and is used as the primary key.</a:t>
            </a:r>
            <a:endParaRPr lang="en-US" altLang="en-US" sz="1800" dirty="0"/>
          </a:p>
          <a:p>
            <a:pPr lvl="2" algn="l">
              <a:buClrTx/>
              <a:buSzTx/>
              <a:buFontTx/>
            </a:pPr>
            <a:r>
              <a:rPr lang="en-US" altLang="en-US" sz="1540" b="1" dirty="0"/>
              <a:t>Example:</a:t>
            </a:r>
            <a:r>
              <a:rPr lang="en-US" altLang="en-US" sz="1540" dirty="0"/>
              <a:t> Consider a Departments table and an Employees table where one department can have many employees, but each employee belongs to only one department.</a:t>
            </a:r>
            <a:endParaRPr lang="en-US" altLang="en-US" sz="1540" dirty="0"/>
          </a:p>
          <a:p>
            <a:r>
              <a:rPr lang="en-US" altLang="en-US" sz="1800" b="1" dirty="0"/>
              <a:t>Many-to-one relationships.</a:t>
            </a:r>
            <a:r>
              <a:rPr lang="en-US" altLang="en-US" sz="1800" dirty="0"/>
              <a:t> </a:t>
            </a:r>
            <a:endParaRPr lang="en-US" altLang="en-US" sz="1800" dirty="0"/>
          </a:p>
          <a:p>
            <a:pPr lvl="1"/>
            <a:r>
              <a:rPr lang="en-US" altLang="en-US" sz="1800" dirty="0"/>
              <a:t>The primary key of the “Many” side is a minimal superkey and is used as the primary key.</a:t>
            </a:r>
            <a:endParaRPr lang="en-US" altLang="en-US" sz="1800" dirty="0"/>
          </a:p>
          <a:p>
            <a:r>
              <a:rPr lang="en-US" altLang="en-US" sz="1800" b="1" dirty="0"/>
              <a:t>One-to-one relationships. </a:t>
            </a:r>
            <a:endParaRPr lang="en-US" altLang="en-US" sz="1800" b="1" dirty="0"/>
          </a:p>
          <a:p>
            <a:pPr lvl="1"/>
            <a:r>
              <a:rPr lang="en-US" altLang="en-US" sz="1800" dirty="0"/>
              <a:t>The primary key of either one of the participating entity sets forms a minimal superkey, and either one can be chosen as the primary key.</a:t>
            </a:r>
            <a:endParaRPr lang="en-US" altLang="en-US" sz="1800" dirty="0"/>
          </a:p>
          <a:p>
            <a:pPr lvl="2"/>
            <a:r>
              <a:rPr lang="en-US" altLang="en-US" sz="1540" b="1" dirty="0"/>
              <a:t>Example:</a:t>
            </a:r>
            <a:r>
              <a:rPr lang="en-US" altLang="en-US" sz="1540" dirty="0"/>
              <a:t> Consider a Users table and a UserDetails table where each user has only one set of details, and each set of details is associated with only one user.</a:t>
            </a:r>
            <a:endParaRPr lang="en-US" altLang="en-US" sz="1540" dirty="0"/>
          </a:p>
          <a:p>
            <a:endParaRPr lang="en-US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34645" y="3296880"/>
            <a:ext cx="3281680" cy="45653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2F4858"/>
                </a:solidFill>
              </a:rPr>
              <a:t>-</a:t>
            </a:r>
            <a:r>
              <a:rPr lang="zh-CN" altLang="en-US" b="1" dirty="0"/>
              <a:t> </a:t>
            </a:r>
            <a:r>
              <a:rPr lang="zh-CN" altLang="en-US" b="1" dirty="0">
                <a:solidFill>
                  <a:srgbClr val="2F4858"/>
                </a:solidFill>
              </a:rPr>
              <a:t>Students(</a:t>
            </a:r>
            <a:r>
              <a:rPr lang="en-US" altLang="zh-CN" b="1" dirty="0">
                <a:solidFill>
                  <a:srgbClr val="2F4858"/>
                </a:solidFill>
              </a:rPr>
              <a:t>S</a:t>
            </a:r>
            <a:r>
              <a:rPr lang="zh-CN" altLang="en-US" b="1" dirty="0">
                <a:solidFill>
                  <a:srgbClr val="2F4858"/>
                </a:solidFill>
              </a:rPr>
              <a:t>id</a:t>
            </a:r>
            <a:r>
              <a:rPr lang="en-US" altLang="zh-CN" b="1" dirty="0">
                <a:solidFill>
                  <a:srgbClr val="2F4858"/>
                </a:solidFill>
              </a:rPr>
              <a:t>,N</a:t>
            </a:r>
            <a:r>
              <a:rPr lang="zh-CN" altLang="en-US" b="1" dirty="0">
                <a:solidFill>
                  <a:srgbClr val="2F4858"/>
                </a:solidFill>
              </a:rPr>
              <a:t>ame, </a:t>
            </a:r>
            <a:r>
              <a:rPr lang="en-US" altLang="zh-CN" b="1" dirty="0">
                <a:solidFill>
                  <a:srgbClr val="2F4858"/>
                </a:solidFill>
              </a:rPr>
              <a:t>GPA</a:t>
            </a:r>
            <a:r>
              <a:rPr lang="zh-CN" altLang="en-US" b="1" dirty="0">
                <a:solidFill>
                  <a:srgbClr val="2F4858"/>
                </a:solidFill>
              </a:rPr>
              <a:t>) </a:t>
            </a:r>
            <a:endParaRPr lang="zh-CN" altLang="en-US" b="1" dirty="0">
              <a:solidFill>
                <a:srgbClr val="2F4858"/>
              </a:solidFill>
            </a:endParaRPr>
          </a:p>
        </p:txBody>
      </p:sp>
      <p:sp>
        <p:nvSpPr>
          <p:cNvPr id="3" name="矩形"/>
          <p:cNvSpPr/>
          <p:nvPr/>
        </p:nvSpPr>
        <p:spPr>
          <a:xfrm>
            <a:off x="-14862" y="116642"/>
            <a:ext cx="635001" cy="628651"/>
          </a:xfrm>
          <a:prstGeom prst="rect">
            <a:avLst/>
          </a:prstGeom>
          <a:solidFill>
            <a:srgbClr val="1E4C8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4" name="矩形"/>
          <p:cNvSpPr/>
          <p:nvPr/>
        </p:nvSpPr>
        <p:spPr>
          <a:xfrm>
            <a:off x="610681" y="116642"/>
            <a:ext cx="262243" cy="62865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pPr>
            <a:endParaRPr sz="1600"/>
          </a:p>
        </p:txBody>
      </p:sp>
      <p:sp>
        <p:nvSpPr>
          <p:cNvPr id="5" name="动画类内容"/>
          <p:cNvSpPr txBox="1"/>
          <p:nvPr/>
        </p:nvSpPr>
        <p:spPr>
          <a:xfrm>
            <a:off x="974480" y="155695"/>
            <a:ext cx="3411220" cy="55054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6500">
                <a:solidFill>
                  <a:schemeClr val="accent1">
                    <a:hueOff val="114395"/>
                    <a:lumOff val="-24931"/>
                  </a:schemeClr>
                </a:solidFill>
              </a:defRPr>
            </a:lvl1pPr>
          </a:lstStyle>
          <a:p>
            <a:r>
              <a:rPr lang="en-US" altLang="zh-CN" sz="3250" b="1" dirty="0">
                <a:solidFill>
                  <a:srgbClr val="2F4858"/>
                </a:solidFill>
                <a:latin typeface="Microsoft YaHei" panose="020B0503020204020204" charset="-122"/>
                <a:ea typeface="Microsoft YaHei" panose="020B0503020204020204" charset="-122"/>
              </a:rPr>
              <a:t>Key of Database</a:t>
            </a:r>
            <a:endParaRPr lang="en-US" sz="3250" b="1" dirty="0">
              <a:solidFill>
                <a:srgbClr val="2F4858"/>
              </a:solidFill>
              <a:latin typeface="Microsoft YaHei" panose="020B0503020204020204" charset="-122"/>
              <a:ea typeface="Microsoft YaHei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18850" y="6231890"/>
            <a:ext cx="824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endParaRPr lang="en-US" altLang="zh-CN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632461" y="1445586"/>
          <a:ext cx="2496185" cy="1912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6140"/>
                <a:gridCol w="880110"/>
                <a:gridCol w="749935"/>
              </a:tblGrid>
              <a:tr h="4495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Sid</a:t>
                      </a:r>
                      <a:endParaRPr lang="en-US" altLang="zh-CN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en-US" altLang="zh-CN" sz="18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bg1"/>
                          </a:solidFill>
                        </a:rPr>
                        <a:t>GPA</a:t>
                      </a:r>
                      <a:endParaRPr lang="en-US" altLang="zh-CN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20201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Amy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3.1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20202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Tom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3.5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20203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Ben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3.5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20204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Tom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>
                          <a:solidFill>
                            <a:srgbClr val="2F4858"/>
                          </a:solidFill>
                        </a:rPr>
                        <a:t>3.2</a:t>
                      </a:r>
                      <a:endParaRPr lang="en-US" altLang="zh-CN" sz="1400" dirty="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3554095" y="1431250"/>
          <a:ext cx="3486785" cy="2350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1260"/>
                <a:gridCol w="1100455"/>
                <a:gridCol w="1195070"/>
              </a:tblGrid>
              <a:tr h="44894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baseline="0">
                          <a:solidFill>
                            <a:schemeClr val="bg1"/>
                          </a:solidFill>
                        </a:rPr>
                        <a:t>Sid</a:t>
                      </a:r>
                      <a:endParaRPr lang="en-US" altLang="zh-CN" sz="1800" b="1" baseline="0">
                        <a:solidFill>
                          <a:schemeClr val="bg1"/>
                        </a:solidFill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baseline="0">
                          <a:solidFill>
                            <a:schemeClr val="bg1"/>
                          </a:solidFill>
                        </a:rPr>
                        <a:t>CoureID</a:t>
                      </a:r>
                      <a:endParaRPr lang="en-US" altLang="zh-CN" sz="1800" b="1" baseline="0">
                        <a:solidFill>
                          <a:schemeClr val="bg1"/>
                        </a:solidFill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en-US" altLang="zh-CN" sz="1800" b="1" baseline="0" dirty="0">
                          <a:solidFill>
                            <a:schemeClr val="bg1"/>
                          </a:solidFill>
                        </a:rPr>
                        <a:t>Grade</a:t>
                      </a:r>
                      <a:endParaRPr lang="en-US" altLang="zh-CN" sz="1800" b="1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</a:tr>
              <a:tr h="3829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dirty="0">
                          <a:solidFill>
                            <a:srgbClr val="2F4858"/>
                          </a:solidFill>
                          <a:sym typeface="+mn-ea"/>
                        </a:rPr>
                        <a:t>20201</a:t>
                      </a:r>
                      <a:endParaRPr lang="en-US" altLang="zh-CN" sz="1400" baseline="0" dirty="0">
                        <a:solidFill>
                          <a:srgbClr val="2F4858"/>
                        </a:solidFill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101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A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22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dirty="0">
                          <a:solidFill>
                            <a:srgbClr val="2F4858"/>
                          </a:solidFill>
                          <a:sym typeface="+mn-ea"/>
                        </a:rPr>
                        <a:t>20201</a:t>
                      </a:r>
                      <a:endParaRPr lang="en-US" altLang="zh-CN" sz="1400" baseline="0" dirty="0">
                        <a:solidFill>
                          <a:srgbClr val="2F4858"/>
                        </a:solidFill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102</a:t>
                      </a:r>
                      <a:endParaRPr 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A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20202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101</a:t>
                      </a:r>
                      <a:endParaRPr 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B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84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20203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103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B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90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>
                          <a:solidFill>
                            <a:srgbClr val="2F4858"/>
                          </a:solidFill>
                        </a:rPr>
                        <a:t>20204</a:t>
                      </a:r>
                      <a:endParaRPr lang="en-US" altLang="zh-CN" sz="1400">
                        <a:solidFill>
                          <a:srgbClr val="2F4858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101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A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7366001" y="1443681"/>
          <a:ext cx="4200525" cy="203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/>
                <a:gridCol w="1723390"/>
                <a:gridCol w="1143635"/>
              </a:tblGrid>
              <a:tr h="5353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8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CourseID</a:t>
                      </a:r>
                      <a:endParaRPr lang="en-US" altLang="zh-CN" sz="18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8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Coursename</a:t>
                      </a:r>
                      <a:endParaRPr lang="en-US" altLang="zh-CN" sz="18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8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Credits</a:t>
                      </a:r>
                      <a:endParaRPr lang="en-US" altLang="zh-CN" sz="18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101</a:t>
                      </a:r>
                      <a:endParaRPr lang="en-US" altLang="zh-CN" sz="1400" b="0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COMP1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6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102</a:t>
                      </a:r>
                      <a:endParaRPr lang="en-US" altLang="zh-CN" sz="1400" b="0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COMP2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6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103</a:t>
                      </a:r>
                      <a:endParaRPr lang="en-US" altLang="zh-CN" sz="1400" b="0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COMP3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6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2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203</a:t>
                      </a:r>
                      <a:endParaRPr lang="en-US" altLang="zh-CN" sz="1400" b="0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COMP3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12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30395" y="745211"/>
            <a:ext cx="8069838" cy="577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 dirty="0">
                <a:solidFill>
                  <a:srgbClr val="2F4858"/>
                </a:solidFill>
                <a:sym typeface="+mn-ea"/>
              </a:rPr>
              <a:t>› Example course management database with schema</a:t>
            </a:r>
            <a:endParaRPr lang="zh-CN" altLang="en-US" sz="2400" b="1" dirty="0">
              <a:solidFill>
                <a:srgbClr val="2F4858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74720" y="3678515"/>
            <a:ext cx="356870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2F4858"/>
                </a:solidFill>
              </a:rPr>
              <a:t>-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2F4858"/>
                </a:solidFill>
              </a:rPr>
              <a:t>Enrolled</a:t>
            </a:r>
            <a:r>
              <a:rPr lang="zh-CN" altLang="en-US" b="1" dirty="0">
                <a:solidFill>
                  <a:srgbClr val="2F4858"/>
                </a:solidFill>
              </a:rPr>
              <a:t>(</a:t>
            </a:r>
            <a:r>
              <a:rPr lang="en-US" altLang="zh-CN" b="1" dirty="0" err="1">
                <a:solidFill>
                  <a:srgbClr val="2F4858"/>
                </a:solidFill>
              </a:rPr>
              <a:t>Sid,CourseID,Grade</a:t>
            </a:r>
            <a:r>
              <a:rPr lang="zh-CN" altLang="en-US" b="1" dirty="0">
                <a:solidFill>
                  <a:srgbClr val="2F4858"/>
                </a:solidFill>
              </a:rPr>
              <a:t>) </a:t>
            </a:r>
            <a:endParaRPr lang="zh-CN" altLang="en-US" b="1" dirty="0">
              <a:solidFill>
                <a:srgbClr val="2F4858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45655" y="3374294"/>
            <a:ext cx="4641850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2F4858"/>
                </a:solidFill>
              </a:rPr>
              <a:t>-</a:t>
            </a:r>
            <a:r>
              <a:rPr lang="zh-CN" altLang="en-US" b="1" dirty="0"/>
              <a:t> </a:t>
            </a:r>
            <a:r>
              <a:rPr lang="en-US" altLang="zh-CN" b="1" dirty="0">
                <a:solidFill>
                  <a:srgbClr val="2F4858"/>
                </a:solidFill>
              </a:rPr>
              <a:t>Courses</a:t>
            </a:r>
            <a:r>
              <a:rPr lang="zh-CN" altLang="en-US" b="1" dirty="0">
                <a:solidFill>
                  <a:srgbClr val="2F4858"/>
                </a:solidFill>
              </a:rPr>
              <a:t>(</a:t>
            </a:r>
            <a:r>
              <a:rPr lang="en-US" altLang="zh-CN" b="1" dirty="0" err="1">
                <a:solidFill>
                  <a:srgbClr val="2F4858"/>
                </a:solidFill>
              </a:rPr>
              <a:t>CourseID,Coursename,Credits</a:t>
            </a:r>
            <a:r>
              <a:rPr lang="zh-CN" altLang="en-US" b="1" dirty="0">
                <a:solidFill>
                  <a:srgbClr val="2F4858"/>
                </a:solidFill>
              </a:rPr>
              <a:t>) </a:t>
            </a:r>
            <a:endParaRPr lang="zh-CN" altLang="en-US" b="1" dirty="0">
              <a:solidFill>
                <a:srgbClr val="2F4858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30225" y="3774400"/>
            <a:ext cx="1007745" cy="0"/>
          </a:xfrm>
          <a:prstGeom prst="line">
            <a:avLst/>
          </a:prstGeom>
          <a:ln w="19050">
            <a:solidFill>
              <a:srgbClr val="F4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618865" y="4169370"/>
            <a:ext cx="1007745" cy="0"/>
          </a:xfrm>
          <a:prstGeom prst="line">
            <a:avLst/>
          </a:prstGeom>
          <a:ln w="19050">
            <a:solidFill>
              <a:srgbClr val="F4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279005" y="3834034"/>
            <a:ext cx="1007745" cy="0"/>
          </a:xfrm>
          <a:prstGeom prst="line">
            <a:avLst/>
          </a:prstGeom>
          <a:ln w="19050">
            <a:solidFill>
              <a:srgbClr val="F4641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28625" y="3821390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Entity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01390" y="4163020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Entity</a:t>
            </a:r>
            <a:endParaRPr lang="en-US" altLang="zh-CN" b="1">
              <a:solidFill>
                <a:srgbClr val="C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335520" y="4148994"/>
            <a:ext cx="1831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rgbClr val="C00000"/>
                </a:solidFill>
              </a:rPr>
              <a:t>Entity</a:t>
            </a:r>
            <a:endParaRPr lang="en-US" altLang="zh-CN" b="1">
              <a:solidFill>
                <a:srgbClr val="C00000"/>
              </a:solidFill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1656080" y="3774400"/>
            <a:ext cx="1612265" cy="0"/>
          </a:xfrm>
          <a:prstGeom prst="line">
            <a:avLst/>
          </a:prstGeom>
          <a:ln w="19050">
            <a:solidFill>
              <a:srgbClr val="3266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713605" y="4169370"/>
            <a:ext cx="2034540" cy="2540"/>
          </a:xfrm>
          <a:prstGeom prst="line">
            <a:avLst/>
          </a:prstGeom>
          <a:ln w="19050">
            <a:solidFill>
              <a:srgbClr val="3266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418830" y="3841654"/>
            <a:ext cx="3270885" cy="17145"/>
          </a:xfrm>
          <a:prstGeom prst="line">
            <a:avLst/>
          </a:prstGeom>
          <a:ln w="19050">
            <a:solidFill>
              <a:srgbClr val="3266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1537970" y="3803610"/>
            <a:ext cx="1685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2668B"/>
                </a:solidFill>
              </a:rPr>
              <a:t>Attributes</a:t>
            </a:r>
            <a:endParaRPr lang="en-US" altLang="zh-CN" b="1" dirty="0">
              <a:solidFill>
                <a:srgbClr val="32668B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43755" y="4127460"/>
            <a:ext cx="1685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2668B"/>
                </a:solidFill>
              </a:rPr>
              <a:t>Attributes</a:t>
            </a:r>
            <a:endParaRPr lang="en-US" altLang="zh-CN" b="1" dirty="0">
              <a:solidFill>
                <a:srgbClr val="32668B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400415" y="4165504"/>
            <a:ext cx="1685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2668B"/>
                </a:solidFill>
              </a:rPr>
              <a:t>Attributes</a:t>
            </a:r>
            <a:endParaRPr lang="en-US" altLang="zh-CN" b="1" dirty="0">
              <a:solidFill>
                <a:srgbClr val="32668B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2461" y="1874121"/>
            <a:ext cx="2496185" cy="3639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645920" y="3461200"/>
            <a:ext cx="383181" cy="239532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713329" y="3858366"/>
            <a:ext cx="1441063" cy="260231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8238269" y="3950661"/>
            <a:ext cx="1004791" cy="259350"/>
          </a:xfrm>
          <a:prstGeom prst="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 rot="16200000">
            <a:off x="-39911" y="1836712"/>
            <a:ext cx="824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2F4858"/>
                </a:solidFill>
              </a:rPr>
              <a:t>tuple </a:t>
            </a:r>
            <a:endParaRPr lang="zh-CN" altLang="en-US" b="1" dirty="0">
              <a:solidFill>
                <a:srgbClr val="2F4858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30809" y="4610987"/>
            <a:ext cx="6988562" cy="880026"/>
            <a:chOff x="430809" y="5380607"/>
            <a:chExt cx="6988562" cy="880026"/>
          </a:xfrm>
        </p:grpSpPr>
        <p:sp>
          <p:nvSpPr>
            <p:cNvPr id="50" name="矩形"/>
            <p:cNvSpPr/>
            <p:nvPr/>
          </p:nvSpPr>
          <p:spPr>
            <a:xfrm>
              <a:off x="430809" y="5380607"/>
              <a:ext cx="6988562" cy="880026"/>
            </a:xfrm>
            <a:prstGeom prst="rect">
              <a:avLst/>
            </a:prstGeom>
            <a:solidFill>
              <a:srgbClr val="2F4858"/>
            </a:solidFill>
            <a:ln w="12700">
              <a:miter lim="400000"/>
            </a:ln>
          </p:spPr>
          <p:txBody>
            <a:bodyPr lIns="25400" tIns="25400" rIns="25400" bIns="25400" anchor="ctr"/>
            <a:lstStyle/>
            <a:p>
              <a:pPr defTabSz="412750">
                <a:defRPr sz="3200">
                  <a:solidFill>
                    <a:srgbClr val="FFFFFF"/>
                  </a:solidFill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endParaRPr sz="16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514353" y="5449723"/>
              <a:ext cx="6905018" cy="67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</a:rPr>
                <a:t>Primary Key</a:t>
              </a:r>
              <a:r>
                <a:rPr lang="en-US" altLang="zh-CN" dirty="0">
                  <a:solidFill>
                    <a:schemeClr val="bg1"/>
                  </a:solidFill>
                </a:rPr>
                <a:t>:  The </a:t>
              </a:r>
              <a:r>
                <a:rPr lang="en-US" altLang="zh-CN" b="1" dirty="0">
                  <a:solidFill>
                    <a:srgbClr val="F6AE2E"/>
                  </a:solidFill>
                </a:rPr>
                <a:t>minimal set</a:t>
              </a:r>
              <a:r>
                <a:rPr lang="en-US" altLang="zh-CN" dirty="0">
                  <a:solidFill>
                    <a:srgbClr val="F6AE2E"/>
                  </a:solidFill>
                </a:rPr>
                <a:t> </a:t>
              </a:r>
              <a:r>
                <a:rPr lang="en-US" altLang="zh-CN" b="1" dirty="0">
                  <a:solidFill>
                    <a:srgbClr val="F6AE2E"/>
                  </a:solidFill>
                </a:rPr>
                <a:t>of attributes</a:t>
              </a:r>
              <a:r>
                <a:rPr lang="en-US" altLang="zh-CN" dirty="0">
                  <a:solidFill>
                    <a:schemeClr val="bg1"/>
                  </a:solidFill>
                </a:rPr>
                <a:t> that can be used to </a:t>
              </a:r>
              <a:r>
                <a:rPr lang="en-US" altLang="zh-CN" b="1" dirty="0">
                  <a:solidFill>
                    <a:srgbClr val="F6AE2E"/>
                  </a:solidFill>
                </a:rPr>
                <a:t>uniquely identify</a:t>
              </a:r>
              <a:r>
                <a:rPr lang="en-US" altLang="zh-CN" dirty="0">
                  <a:solidFill>
                    <a:srgbClr val="F6AE2E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each tuple in a relation.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28904" y="5720332"/>
            <a:ext cx="6988562" cy="880026"/>
            <a:chOff x="387629" y="6307707"/>
            <a:chExt cx="6988562" cy="880026"/>
          </a:xfrm>
        </p:grpSpPr>
        <p:sp>
          <p:nvSpPr>
            <p:cNvPr id="17" name="矩形"/>
            <p:cNvSpPr/>
            <p:nvPr/>
          </p:nvSpPr>
          <p:spPr>
            <a:xfrm>
              <a:off x="387629" y="6307707"/>
              <a:ext cx="6988562" cy="880026"/>
            </a:xfrm>
            <a:prstGeom prst="rect">
              <a:avLst/>
            </a:prstGeom>
            <a:solidFill>
              <a:srgbClr val="2F4858"/>
            </a:solidFill>
            <a:ln w="12700">
              <a:miter lim="400000"/>
            </a:ln>
          </p:spPr>
          <p:txBody>
            <a:bodyPr lIns="25400" tIns="25400" rIns="25400" bIns="25400" anchor="ctr"/>
            <a:p>
              <a:pPr defTabSz="412750">
                <a:defRPr sz="3200">
                  <a:solidFill>
                    <a:srgbClr val="FFFFFF"/>
                  </a:solidFill>
                  <a:latin typeface="Helvetica Neue Medium" panose="02000503000000020004"/>
                  <a:ea typeface="Helvetica Neue Medium" panose="02000503000000020004"/>
                  <a:cs typeface="Helvetica Neue Medium" panose="02000503000000020004"/>
                  <a:sym typeface="Helvetica Neue Medium" panose="02000503000000020004"/>
                </a:defRPr>
              </a:pPr>
              <a:endParaRPr sz="160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89258" y="6409208"/>
              <a:ext cx="6905018" cy="675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 b="1" dirty="0">
                  <a:solidFill>
                    <a:schemeClr val="bg1"/>
                  </a:solidFill>
                  <a:sym typeface="+mn-ea"/>
                </a:rPr>
                <a:t>Secondary Key:</a:t>
              </a:r>
              <a:r>
                <a:rPr lang="en-US" altLang="zh-CN" dirty="0">
                  <a:solidFill>
                    <a:srgbClr val="F6AE2E"/>
                  </a:solidFill>
                </a:rPr>
                <a:t> </a:t>
              </a:r>
              <a:r>
                <a:rPr lang="en-US" altLang="zh-CN" b="1" dirty="0">
                  <a:solidFill>
                    <a:srgbClr val="F6AE2E"/>
                  </a:solidFill>
                </a:rPr>
                <a:t>A</a:t>
              </a:r>
              <a:r>
                <a:rPr lang="en-US" altLang="zh-CN" b="1" dirty="0">
                  <a:solidFill>
                    <a:srgbClr val="F6AE2E"/>
                  </a:solidFill>
                </a:rPr>
                <a:t>ttributes</a:t>
              </a:r>
              <a:r>
                <a:rPr lang="en-US" altLang="zh-CN" dirty="0">
                  <a:solidFill>
                    <a:schemeClr val="bg1"/>
                  </a:solidFill>
                </a:rPr>
                <a:t> that can not be used to </a:t>
              </a:r>
              <a:r>
                <a:rPr lang="en-US" altLang="zh-CN" b="1" dirty="0">
                  <a:solidFill>
                    <a:srgbClr val="F6AE2E"/>
                  </a:solidFill>
                </a:rPr>
                <a:t>uniquely identify</a:t>
              </a:r>
              <a:r>
                <a:rPr lang="en-US" altLang="zh-CN" dirty="0">
                  <a:solidFill>
                    <a:srgbClr val="F6AE2E"/>
                  </a:solidFill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</a:rPr>
                <a:t>each tuple in a relation.</a:t>
              </a:r>
              <a:endParaRPr lang="en-US" altLang="zh-CN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0" grpId="0"/>
      <p:bldP spid="31" grpId="0"/>
      <p:bldP spid="32" grpId="0"/>
      <p:bldP spid="2" grpId="0" bldLvl="0" animBg="1"/>
      <p:bldP spid="44" grpId="0" bldLvl="0" animBg="1"/>
      <p:bldP spid="47" grpId="0" bldLvl="0" animBg="1"/>
      <p:bldP spid="48" grpId="0" bldLvl="0" animBg="1"/>
      <p:bldP spid="4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28875"/>
            <a:ext cx="10718165" cy="1999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38200" y="1358900"/>
            <a:ext cx="8026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What is the primary key in this table?</a:t>
            </a:r>
            <a:endParaRPr lang="en-US" altLang="zh-CN" sz="2800"/>
          </a:p>
        </p:txBody>
      </p:sp>
      <p:sp>
        <p:nvSpPr>
          <p:cNvPr id="7" name="矩形 6"/>
          <p:cNvSpPr/>
          <p:nvPr/>
        </p:nvSpPr>
        <p:spPr>
          <a:xfrm>
            <a:off x="958215" y="2343150"/>
            <a:ext cx="984885" cy="219583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17448" y="158496"/>
            <a:ext cx="9720072" cy="14996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Phases (Cont.)</a:t>
            </a:r>
            <a:endParaRPr lang="en-US" altLang="en-US">
              <a:effectLst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17575" y="1323975"/>
            <a:ext cx="10643235" cy="459422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400" dirty="0"/>
              <a:t>Final Phase - Moving from an abstract data model to the implementation of the database</a:t>
            </a:r>
            <a:endParaRPr lang="en-US" altLang="en-US" sz="2400" i="1" dirty="0"/>
          </a:p>
          <a:p>
            <a:pPr marL="800100" lvl="1" indent="-342900"/>
            <a:r>
              <a:rPr lang="en-US" altLang="en-US" sz="2400" dirty="0">
                <a:ea typeface="MS PGothic" panose="020B0600070205080204" charset="-128"/>
              </a:rPr>
              <a:t>Logical Design –  Deciding on the database schema. </a:t>
            </a:r>
            <a:endParaRPr lang="en-US" altLang="en-US" sz="2400" dirty="0">
              <a:ea typeface="MS PGothic" panose="020B0600070205080204" charset="-128"/>
            </a:endParaRPr>
          </a:p>
          <a:p>
            <a:pPr marL="1143000" lvl="2" indent="-342900"/>
            <a:r>
              <a:rPr lang="en-US" altLang="en-US" dirty="0">
                <a:ea typeface="MS PGothic" panose="020B0600070205080204" charset="-128"/>
              </a:rPr>
              <a:t>Database design requires that we find a “good” collection of relation schemas.</a:t>
            </a:r>
            <a:endParaRPr lang="en-US" altLang="en-US" dirty="0">
              <a:ea typeface="MS PGothic" panose="020B0600070205080204" charset="-128"/>
            </a:endParaRPr>
          </a:p>
          <a:p>
            <a:pPr marL="1143000" lvl="2" indent="-342900">
              <a:buFont typeface="Wingdings" panose="05000000000000000000" pitchFamily="2" charset="2"/>
              <a:buChar char="§"/>
            </a:pPr>
            <a:r>
              <a:rPr lang="en-US" altLang="en-US" dirty="0">
                <a:ea typeface="MS PGothic" panose="020B0600070205080204" charset="-128"/>
              </a:rPr>
              <a:t>Business decision – What attributes should we record in the database?</a:t>
            </a:r>
            <a:endParaRPr lang="en-US" altLang="en-US" dirty="0">
              <a:ea typeface="MS PGothic" panose="020B0600070205080204" charset="-128"/>
            </a:endParaRPr>
          </a:p>
          <a:p>
            <a:pPr marL="1143000" lvl="2" indent="-342900">
              <a:buFont typeface="Wingdings" panose="05000000000000000000" pitchFamily="2" charset="2"/>
              <a:buChar char="§"/>
            </a:pPr>
            <a:r>
              <a:rPr lang="en-US" altLang="en-US" dirty="0">
                <a:ea typeface="MS PGothic" panose="020B0600070205080204" charset="-128"/>
              </a:rPr>
              <a:t>Computer Science decision –  What relation schemas should we have and how should the attributes be distributed among the various relation schemas?</a:t>
            </a:r>
            <a:endParaRPr lang="en-US" altLang="en-US" dirty="0">
              <a:ea typeface="MS PGothic" panose="020B0600070205080204" charset="-128"/>
            </a:endParaRPr>
          </a:p>
          <a:p>
            <a:pPr marL="800100" lvl="1" indent="-342900"/>
            <a:r>
              <a:rPr lang="en-US" altLang="en-US" sz="2400" dirty="0">
                <a:ea typeface="MS PGothic" panose="020B0600070205080204" charset="-128"/>
              </a:rPr>
              <a:t>Physical Design – Deciding on the physical layout of the database                </a:t>
            </a:r>
            <a:endParaRPr lang="en-US" altLang="en-US" sz="2400" dirty="0">
              <a:ea typeface="MS PGothic" panose="020B0600070205080204" charset="-128"/>
            </a:endParaRPr>
          </a:p>
          <a:p>
            <a:pPr>
              <a:buFont typeface="Monotype Sorts" charset="2"/>
              <a:buNone/>
            </a:pPr>
            <a:endParaRPr lang="en-US" altLang="en-US" sz="2400" dirty="0"/>
          </a:p>
          <a:p>
            <a:pPr>
              <a:buFont typeface="Monotype Sorts" charset="2"/>
              <a:buNone/>
            </a:pPr>
            <a:r>
              <a:rPr lang="en-US" altLang="en-US" sz="2400" dirty="0">
                <a:sym typeface="Symbol" panose="05050102010706020507" pitchFamily="18" charset="2"/>
              </a:rPr>
              <a:t>     </a:t>
            </a:r>
            <a:endParaRPr lang="en-US" altLang="en-US" sz="2400" dirty="0">
              <a:sym typeface="Symbol" panose="05050102010706020507" pitchFamily="18" charset="2"/>
            </a:endParaRPr>
          </a:p>
        </p:txBody>
      </p:sp>
      <p:sp>
        <p:nvSpPr>
          <p:cNvPr id="8196" name="Rectangle 3"/>
          <p:cNvSpPr>
            <a:spLocks noChangeArrowheads="1"/>
          </p:cNvSpPr>
          <p:nvPr/>
        </p:nvSpPr>
        <p:spPr bwMode="auto">
          <a:xfrm>
            <a:off x="2451100" y="1074738"/>
            <a:ext cx="7450138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>
              <a:buFont typeface="Monotype Sorts" charset="2"/>
              <a:buNone/>
            </a:pPr>
            <a:endParaRPr lang="en-US" altLang="en-US"/>
          </a:p>
          <a:p>
            <a:pPr>
              <a:buFont typeface="Monotype Sorts" charset="2"/>
              <a:buNone/>
            </a:pPr>
            <a:r>
              <a:rPr lang="en-US" altLang="en-US">
                <a:sym typeface="Symbol" panose="05050102010706020507" pitchFamily="18" charset="2"/>
              </a:rPr>
              <a:t> 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37261" y="889996"/>
          <a:ext cx="10126980" cy="522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845"/>
                <a:gridCol w="1279525"/>
                <a:gridCol w="2425700"/>
                <a:gridCol w="1473200"/>
                <a:gridCol w="1548765"/>
                <a:gridCol w="1245235"/>
                <a:gridCol w="981710"/>
              </a:tblGrid>
              <a:tr h="555082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Sid</a:t>
                      </a:r>
                      <a:endParaRPr lang="en-US" altLang="zh-CN" sz="16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Name</a:t>
                      </a:r>
                      <a:endParaRPr lang="en-US" altLang="zh-CN" sz="16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Contact-details</a:t>
                      </a:r>
                      <a:endParaRPr lang="en-US" altLang="zh-CN" sz="16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Department</a:t>
                      </a:r>
                      <a:endParaRPr lang="en-US" altLang="zh-CN" sz="16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D</a:t>
                      </a:r>
                      <a:r>
                        <a:rPr lang="en-US" altLang="zh-CN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irector</a:t>
                      </a:r>
                      <a:endParaRPr lang="en-US" altLang="zh-CN" sz="16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CourseID</a:t>
                      </a:r>
                      <a:endParaRPr lang="en-US" altLang="zh-CN" sz="16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600" b="1" spc="12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Grade</a:t>
                      </a:r>
                      <a:endParaRPr lang="en-US" altLang="zh-CN" sz="1600" b="1" spc="12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2668B"/>
                    </a:solidFill>
                  </a:tcPr>
                </a:tc>
              </a:tr>
              <a:tr h="515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1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20201</a:t>
                      </a:r>
                      <a:endParaRPr lang="en-US" altLang="zh-CN" sz="1400" b="1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Amy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84038231,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Amy@163.com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Software</a:t>
                      </a:r>
                      <a:endParaRPr lang="zh-CN" alt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Li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101</a:t>
                      </a:r>
                      <a:endParaRPr lang="en-US" altLang="zh-CN" sz="1400" b="0" spc="120" baseline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A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158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1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20201</a:t>
                      </a:r>
                      <a:endParaRPr lang="en-US" altLang="zh-CN" sz="1400" b="1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Amy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84038231,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Amy@163.com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Software</a:t>
                      </a:r>
                      <a:endParaRPr lang="zh-CN" alt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Li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102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B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15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1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20201</a:t>
                      </a:r>
                      <a:endParaRPr lang="en-US" altLang="zh-CN" sz="1400" b="1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Amy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84038231,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Amy@163.com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Software</a:t>
                      </a:r>
                      <a:endParaRPr lang="zh-CN" alt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Li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103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B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158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1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20202</a:t>
                      </a:r>
                      <a:endParaRPr lang="en-US" altLang="zh-CN" sz="1400" b="1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Tom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82839173,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Tom@163.com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zh-CN" altLang="en-US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Software</a:t>
                      </a:r>
                      <a:endParaRPr lang="zh-CN" alt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Li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101</a:t>
                      </a:r>
                      <a:endParaRPr lang="en-US" altLang="zh-CN" sz="1400" b="0" spc="120" baseline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A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15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1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20202</a:t>
                      </a:r>
                      <a:endParaRPr lang="en-US" altLang="zh-CN" sz="1400" b="1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Tom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82839173,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Tom@163.com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Software</a:t>
                      </a:r>
                      <a:endParaRPr lang="zh-CN" alt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Li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102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B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158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1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20202</a:t>
                      </a:r>
                      <a:endParaRPr lang="en-US" altLang="zh-CN" sz="1400" b="1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Tom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82839173,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Tom@163.com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Software</a:t>
                      </a:r>
                      <a:endParaRPr lang="zh-CN" alt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Li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  <a:sym typeface="+mn-ea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104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A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15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1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20203</a:t>
                      </a:r>
                      <a:endParaRPr lang="en-US" altLang="zh-CN" sz="1400" b="1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Ben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82392312,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Ben@163.com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E-commerce</a:t>
                      </a:r>
                      <a:endParaRPr lang="zh-CN" alt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Chen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101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A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51586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1" spc="6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20203</a:t>
                      </a:r>
                      <a:endParaRPr lang="en-US" altLang="zh-CN" sz="1400" b="1" spc="6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Ben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82392312,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spc="12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  <a:sym typeface="+mn-ea"/>
                        </a:rPr>
                        <a:t>Ben@163.com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zh-CN" altLang="en-US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E-commerce</a:t>
                      </a:r>
                      <a:endParaRPr lang="zh-CN" altLang="en-US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Chen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</a:rPr>
                        <a:t>205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altLang="zh-CN" sz="1400" b="0" spc="120" baseline="0" dirty="0">
                          <a:solidFill>
                            <a:srgbClr val="2F4858"/>
                          </a:solidFill>
                          <a:latin typeface="Arial" panose="020B0604020202020204" pitchFamily="34" charset="0"/>
                          <a:ea typeface="Microsoft YaHei" panose="020B0503020204020204" charset="-122"/>
                          <a:cs typeface="Wingdings" panose="05000000000000000000" charset="0"/>
                        </a:rPr>
                        <a:t>A</a:t>
                      </a:r>
                      <a:endParaRPr lang="en-US" altLang="zh-CN" sz="1400" b="0" spc="120" baseline="0" dirty="0">
                        <a:solidFill>
                          <a:srgbClr val="2F4858"/>
                        </a:solidFill>
                        <a:latin typeface="Arial" panose="020B0604020202020204" pitchFamily="34" charset="0"/>
                        <a:ea typeface="Microsoft YaHei" panose="020B0503020204020204" charset="-122"/>
                        <a:cs typeface="Wingdings" panose="05000000000000000000" charset="0"/>
                      </a:endParaRPr>
                    </a:p>
                  </a:txBody>
                  <a:tcPr marL="88900" marR="88900" marT="47780" marB="4778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936625" y="890905"/>
            <a:ext cx="1202690" cy="541083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837930" y="890270"/>
            <a:ext cx="1264920" cy="552386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11530" y="184785"/>
            <a:ext cx="8026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What is the primary key in this table?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965" y="1417955"/>
            <a:ext cx="11313160" cy="5195570"/>
          </a:xfrm>
        </p:spPr>
        <p:txBody>
          <a:bodyPr/>
          <a:lstStyle/>
          <a:p>
            <a:r>
              <a:rPr lang="en-US" altLang="en-US" sz="2400" dirty="0"/>
              <a:t>Consider a </a:t>
            </a:r>
            <a:r>
              <a:rPr lang="en-US" altLang="en-US" sz="2400" b="1" i="1" dirty="0"/>
              <a:t>section</a:t>
            </a:r>
            <a:r>
              <a:rPr lang="en-US" altLang="en-US" sz="2400" b="1" dirty="0"/>
              <a:t> </a:t>
            </a:r>
            <a:r>
              <a:rPr lang="en-US" altLang="en-US" sz="2400" dirty="0"/>
              <a:t>entity, which is uniquely identified by a </a:t>
            </a:r>
            <a:r>
              <a:rPr lang="en-US" altLang="en-US" sz="2400" b="1" i="1" dirty="0" err="1"/>
              <a:t>course_id</a:t>
            </a:r>
            <a:r>
              <a:rPr lang="en-US" altLang="en-US" sz="2400" dirty="0"/>
              <a:t>, </a:t>
            </a:r>
            <a:r>
              <a:rPr lang="en-US" altLang="en-US" sz="2400" b="1" i="1" dirty="0"/>
              <a:t>semester</a:t>
            </a:r>
            <a:r>
              <a:rPr lang="en-US" altLang="en-US" sz="2400" i="1" dirty="0"/>
              <a:t>, </a:t>
            </a:r>
            <a:r>
              <a:rPr lang="en-US" altLang="en-US" sz="2400" b="1" i="1" dirty="0"/>
              <a:t>year</a:t>
            </a:r>
            <a:r>
              <a:rPr lang="en-US" altLang="en-US" sz="2400" dirty="0"/>
              <a:t>, and </a:t>
            </a:r>
            <a:r>
              <a:rPr lang="en-US" altLang="en-US" sz="2400" b="1" i="1" dirty="0" err="1"/>
              <a:t>sec_id</a:t>
            </a:r>
            <a:r>
              <a:rPr lang="en-US" altLang="en-US" sz="2400" dirty="0"/>
              <a:t>.</a:t>
            </a:r>
            <a:endParaRPr lang="en-US" altLang="en-US" sz="2400" dirty="0"/>
          </a:p>
          <a:p>
            <a:r>
              <a:rPr lang="en-US" altLang="en-US" sz="2400" dirty="0"/>
              <a:t>Clearly, </a:t>
            </a:r>
            <a:r>
              <a:rPr lang="en-US" altLang="en-US" sz="2400" b="1" i="1" dirty="0"/>
              <a:t>section </a:t>
            </a:r>
            <a:r>
              <a:rPr lang="en-US" altLang="en-US" sz="2400" dirty="0"/>
              <a:t>entities are related to </a:t>
            </a:r>
            <a:r>
              <a:rPr lang="en-US" altLang="en-US" sz="2400" b="1" i="1" dirty="0"/>
              <a:t>course </a:t>
            </a:r>
            <a:r>
              <a:rPr lang="en-US" altLang="en-US" sz="2400" dirty="0"/>
              <a:t>entities. Suppose we create a relationship set </a:t>
            </a:r>
            <a:r>
              <a:rPr lang="en-US" altLang="en-US" sz="2400" b="1" i="1" dirty="0" err="1"/>
              <a:t>sec_course</a:t>
            </a:r>
            <a:r>
              <a:rPr lang="en-US" altLang="en-US" sz="2400" dirty="0"/>
              <a:t> between entity sets </a:t>
            </a:r>
            <a:r>
              <a:rPr lang="en-US" altLang="en-US" sz="2400" b="1" i="1" dirty="0"/>
              <a:t>section</a:t>
            </a:r>
            <a:r>
              <a:rPr lang="en-US" altLang="en-US" sz="2400" b="1" dirty="0"/>
              <a:t> </a:t>
            </a:r>
            <a:r>
              <a:rPr lang="en-US" altLang="en-US" sz="2400" dirty="0"/>
              <a:t>and </a:t>
            </a:r>
            <a:r>
              <a:rPr lang="en-US" altLang="en-US" sz="2400" b="1" i="1" dirty="0"/>
              <a:t>course</a:t>
            </a:r>
            <a:r>
              <a:rPr lang="en-US" altLang="en-US" sz="2400" dirty="0"/>
              <a:t>.</a:t>
            </a:r>
            <a:endParaRPr lang="en-US" altLang="en-US" sz="2400" dirty="0"/>
          </a:p>
          <a:p>
            <a:r>
              <a:rPr lang="en-US" altLang="en-US" sz="2400" dirty="0"/>
              <a:t>Note that the information in </a:t>
            </a:r>
            <a:r>
              <a:rPr lang="en-US" altLang="en-US" sz="2400" i="1" dirty="0" err="1"/>
              <a:t>sec_course</a:t>
            </a:r>
            <a:r>
              <a:rPr lang="en-US" altLang="en-US" sz="2400" dirty="0"/>
              <a:t> is redundant, since </a:t>
            </a:r>
            <a:r>
              <a:rPr lang="en-US" altLang="en-US" sz="2400" i="1" dirty="0"/>
              <a:t>section</a:t>
            </a:r>
            <a:r>
              <a:rPr lang="en-US" altLang="en-US" sz="2400" dirty="0"/>
              <a:t> already has an attribute </a:t>
            </a:r>
            <a:r>
              <a:rPr lang="en-US" altLang="en-US" sz="2400" i="1" dirty="0" err="1"/>
              <a:t>course_id</a:t>
            </a:r>
            <a:r>
              <a:rPr lang="en-US" altLang="en-US" sz="2400" dirty="0"/>
              <a:t>, which identifies the course with which the section is related. </a:t>
            </a:r>
            <a:endParaRPr lang="en-US" altLang="en-US" sz="2400" dirty="0"/>
          </a:p>
          <a:p>
            <a:r>
              <a:rPr lang="en-US" altLang="en-US" sz="2400" dirty="0"/>
              <a:t>One option to deal with this redundancy is to get rid of the relationship </a:t>
            </a:r>
            <a:r>
              <a:rPr lang="en-US" altLang="en-US" sz="2400" b="1" i="1" dirty="0" err="1"/>
              <a:t>sec_course</a:t>
            </a:r>
            <a:r>
              <a:rPr lang="en-US" altLang="en-US" sz="2400" dirty="0"/>
              <a:t>;  however, by doing so the relationship between </a:t>
            </a:r>
            <a:r>
              <a:rPr lang="en-US" altLang="en-US" sz="2400" i="1" dirty="0"/>
              <a:t>section</a:t>
            </a:r>
            <a:r>
              <a:rPr lang="en-US" altLang="en-US" sz="2400" dirty="0"/>
              <a:t> and </a:t>
            </a:r>
            <a:r>
              <a:rPr lang="en-US" altLang="en-US" sz="2400" i="1" dirty="0"/>
              <a:t>course </a:t>
            </a:r>
            <a:r>
              <a:rPr lang="en-US" altLang="en-US" sz="2400" dirty="0"/>
              <a:t>becomes implicit in an attribute, which is not desirable.</a:t>
            </a:r>
            <a:endParaRPr lang="en-US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55420"/>
            <a:ext cx="11221085" cy="5241290"/>
          </a:xfrm>
        </p:spPr>
        <p:txBody>
          <a:bodyPr/>
          <a:lstStyle/>
          <a:p>
            <a:r>
              <a:rPr lang="en-US" altLang="en-US" sz="1800" dirty="0"/>
              <a:t>An alternative way to deal with this redundancy is to not store the attribute </a:t>
            </a:r>
            <a:r>
              <a:rPr lang="en-US" altLang="en-US" sz="1800" i="1" dirty="0" err="1"/>
              <a:t>course_id</a:t>
            </a:r>
            <a:r>
              <a:rPr lang="en-US" altLang="en-US" sz="1800" dirty="0"/>
              <a:t>  in the </a:t>
            </a:r>
            <a:r>
              <a:rPr lang="en-US" altLang="en-US" sz="1800" i="1" dirty="0"/>
              <a:t>section</a:t>
            </a:r>
            <a:r>
              <a:rPr lang="en-US" altLang="en-US" sz="1800" dirty="0"/>
              <a:t> entity and to only store the remaining attributes </a:t>
            </a:r>
            <a:r>
              <a:rPr lang="en-US" altLang="en-US" sz="1800" i="1" dirty="0" err="1"/>
              <a:t>section_id</a:t>
            </a:r>
            <a:r>
              <a:rPr lang="en-US" altLang="en-US" sz="1800" dirty="0"/>
              <a:t>,  </a:t>
            </a:r>
            <a:r>
              <a:rPr lang="en-US" altLang="en-US" sz="1800" i="1" dirty="0"/>
              <a:t>year</a:t>
            </a:r>
            <a:r>
              <a:rPr lang="en-US" altLang="en-US" sz="1800" dirty="0"/>
              <a:t>, and </a:t>
            </a:r>
            <a:r>
              <a:rPr lang="en-US" altLang="en-US" sz="1800" i="1" dirty="0"/>
              <a:t>semester. </a:t>
            </a:r>
            <a:endParaRPr lang="en-US" altLang="en-US" sz="1800" i="1" dirty="0"/>
          </a:p>
          <a:p>
            <a:pPr lvl="1"/>
            <a:r>
              <a:rPr lang="en-US" altLang="en-US" sz="1800" dirty="0">
                <a:ea typeface="MS PGothic" panose="020B0600070205080204" charset="-128"/>
              </a:rPr>
              <a:t>However, the entity set </a:t>
            </a:r>
            <a:r>
              <a:rPr lang="en-US" altLang="en-US" sz="1800" i="1" dirty="0">
                <a:ea typeface="MS PGothic" panose="020B0600070205080204" charset="-128"/>
              </a:rPr>
              <a:t>section</a:t>
            </a:r>
            <a:r>
              <a:rPr lang="en-US" altLang="en-US" sz="1800" dirty="0">
                <a:ea typeface="MS PGothic" panose="020B0600070205080204" charset="-128"/>
              </a:rPr>
              <a:t> then does not have enough attributes to identify a particular </a:t>
            </a:r>
            <a:r>
              <a:rPr lang="en-US" altLang="en-US" sz="1800" i="1" dirty="0">
                <a:ea typeface="MS PGothic" panose="020B0600070205080204" charset="-128"/>
              </a:rPr>
              <a:t>section</a:t>
            </a:r>
            <a:r>
              <a:rPr lang="en-US" altLang="en-US" sz="1800" dirty="0">
                <a:ea typeface="MS PGothic" panose="020B0600070205080204" charset="-128"/>
              </a:rPr>
              <a:t> entity uniquely</a:t>
            </a:r>
            <a:endParaRPr lang="en-US" altLang="en-US" sz="1800" dirty="0">
              <a:ea typeface="MS PGothic" panose="020B0600070205080204" charset="-128"/>
            </a:endParaRPr>
          </a:p>
          <a:p>
            <a:r>
              <a:rPr lang="en-US" altLang="en-US" sz="1800" dirty="0"/>
              <a:t>To deal with this problem, we treat the relationship </a:t>
            </a:r>
            <a:r>
              <a:rPr lang="en-US" altLang="en-US" sz="1800" i="1" dirty="0" err="1"/>
              <a:t>sec_course</a:t>
            </a:r>
            <a:r>
              <a:rPr lang="en-US" altLang="en-US" sz="1800" dirty="0"/>
              <a:t>  as a special relationship that provides extra information, in this case, the </a:t>
            </a:r>
            <a:r>
              <a:rPr lang="en-US" altLang="en-US" sz="1800" i="1" dirty="0" err="1"/>
              <a:t>course_id</a:t>
            </a:r>
            <a:r>
              <a:rPr lang="en-US" altLang="en-US" sz="1800" dirty="0"/>
              <a:t>, required to identify </a:t>
            </a:r>
            <a:r>
              <a:rPr lang="en-US" altLang="en-US" sz="1800" i="1" dirty="0"/>
              <a:t>section</a:t>
            </a:r>
            <a:r>
              <a:rPr lang="en-US" altLang="en-US" sz="1800" dirty="0"/>
              <a:t> entities uniquely.</a:t>
            </a:r>
            <a:endParaRPr lang="en-US" altLang="en-US" sz="1800" dirty="0"/>
          </a:p>
          <a:p>
            <a:endParaRPr lang="en-US" altLang="en-US" sz="1800" dirty="0"/>
          </a:p>
          <a:p>
            <a:r>
              <a:rPr lang="en-US" altLang="en-US" sz="1800" dirty="0"/>
              <a:t>A </a:t>
            </a:r>
            <a:r>
              <a:rPr lang="en-US" altLang="en-US" sz="1800" b="1" dirty="0">
                <a:solidFill>
                  <a:srgbClr val="002060"/>
                </a:solidFill>
              </a:rPr>
              <a:t>weak entity set</a:t>
            </a:r>
            <a:r>
              <a:rPr lang="en-US" altLang="en-US" sz="1800" dirty="0">
                <a:solidFill>
                  <a:srgbClr val="002060"/>
                </a:solidFill>
              </a:rPr>
              <a:t> </a:t>
            </a:r>
            <a:r>
              <a:rPr lang="en-US" altLang="en-US" sz="1800" dirty="0"/>
              <a:t>is one whose existence is dependent on another entity, called its </a:t>
            </a:r>
            <a:r>
              <a:rPr lang="en-US" altLang="en-US" sz="1800" b="1" dirty="0">
                <a:solidFill>
                  <a:srgbClr val="002060"/>
                </a:solidFill>
              </a:rPr>
              <a:t>identifying entity</a:t>
            </a:r>
            <a:endParaRPr lang="en-US" altLang="en-US" sz="1800" dirty="0">
              <a:solidFill>
                <a:srgbClr val="002060"/>
              </a:solidFill>
            </a:endParaRPr>
          </a:p>
          <a:p>
            <a:r>
              <a:rPr lang="en-US" altLang="en-US" sz="1800" dirty="0"/>
              <a:t>Instead of associating a primary key with a weak entity, we use the identifying entity, along with extra attributes called </a:t>
            </a:r>
            <a:r>
              <a:rPr lang="en-US" altLang="en-US" sz="1800" b="1" dirty="0">
                <a:solidFill>
                  <a:srgbClr val="002060"/>
                </a:solidFill>
              </a:rPr>
              <a:t>discriminator</a:t>
            </a:r>
            <a:r>
              <a:rPr lang="en-US" altLang="en-US" sz="1800" dirty="0">
                <a:solidFill>
                  <a:srgbClr val="002060"/>
                </a:solidFill>
              </a:rPr>
              <a:t> </a:t>
            </a:r>
            <a:r>
              <a:rPr lang="en-US" altLang="en-US" sz="1800" dirty="0"/>
              <a:t>to uniquely identify a weak entity. </a:t>
            </a:r>
            <a:endParaRPr lang="en-US" altLang="en-US" sz="1800" dirty="0"/>
          </a:p>
          <a:p>
            <a:endParaRPr lang="en-US" altLang="en-US" sz="1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25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Weak Entity Sets (Cont.)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0235" y="1477010"/>
            <a:ext cx="11113135" cy="5184775"/>
          </a:xfrm>
        </p:spPr>
        <p:txBody>
          <a:bodyPr>
            <a:noAutofit/>
          </a:bodyPr>
          <a:lstStyle/>
          <a:p>
            <a:r>
              <a:rPr lang="en-US" altLang="en-US" sz="1800" dirty="0"/>
              <a:t>An entity set that is not a weak entity set is termed a </a:t>
            </a:r>
            <a:r>
              <a:rPr lang="en-US" altLang="en-US" sz="1800" b="1" dirty="0">
                <a:solidFill>
                  <a:srgbClr val="002060"/>
                </a:solidFill>
              </a:rPr>
              <a:t>strong entity set</a:t>
            </a:r>
            <a:r>
              <a:rPr lang="en-US" altLang="en-US" sz="1800" dirty="0">
                <a:solidFill>
                  <a:srgbClr val="000099"/>
                </a:solidFill>
              </a:rPr>
              <a:t>.</a:t>
            </a:r>
            <a:endParaRPr lang="en-US" altLang="en-US" sz="1800" dirty="0">
              <a:solidFill>
                <a:srgbClr val="000099"/>
              </a:solidFill>
            </a:endParaRPr>
          </a:p>
          <a:p>
            <a:r>
              <a:rPr lang="en-US" altLang="en-US" sz="1800" dirty="0"/>
              <a:t>Every weak entity must be associated with an identifying entity; that is, the weak entity set is said to be </a:t>
            </a:r>
            <a:r>
              <a:rPr lang="en-US" altLang="en-US" sz="1800" b="1" dirty="0">
                <a:solidFill>
                  <a:srgbClr val="002060"/>
                </a:solidFill>
              </a:rPr>
              <a:t>existence dependent</a:t>
            </a:r>
            <a:r>
              <a:rPr lang="en-US" altLang="en-US" sz="1800" dirty="0">
                <a:solidFill>
                  <a:srgbClr val="002060"/>
                </a:solidFill>
              </a:rPr>
              <a:t> </a:t>
            </a:r>
            <a:r>
              <a:rPr lang="en-US" altLang="en-US" sz="1800" dirty="0"/>
              <a:t>on the identifying entity set. </a:t>
            </a:r>
            <a:endParaRPr lang="en-US" altLang="en-US" sz="1800" dirty="0"/>
          </a:p>
          <a:p>
            <a:r>
              <a:rPr lang="en-US" altLang="en-US" sz="1800" dirty="0"/>
              <a:t>The identifying entity set is said to </a:t>
            </a:r>
            <a:r>
              <a:rPr lang="en-US" altLang="en-US" sz="1800" b="1" dirty="0">
                <a:solidFill>
                  <a:srgbClr val="002060"/>
                </a:solidFill>
              </a:rPr>
              <a:t>own</a:t>
            </a:r>
            <a:r>
              <a:rPr lang="en-US" altLang="en-US" sz="1800" dirty="0"/>
              <a:t> the weak entity set that it identifies. </a:t>
            </a:r>
            <a:endParaRPr lang="en-US" altLang="en-US" sz="1800" dirty="0"/>
          </a:p>
          <a:p>
            <a:r>
              <a:rPr lang="en-US" altLang="en-US" sz="1800" dirty="0"/>
              <a:t>The relationship associating the weak entity set with the identifying entity set is called the </a:t>
            </a:r>
            <a:r>
              <a:rPr lang="en-US" altLang="en-US" sz="1800" b="1" dirty="0">
                <a:solidFill>
                  <a:srgbClr val="002060"/>
                </a:solidFill>
              </a:rPr>
              <a:t>identifying relationship</a:t>
            </a:r>
            <a:r>
              <a:rPr lang="en-US" altLang="en-US" sz="1800" dirty="0"/>
              <a:t>.</a:t>
            </a:r>
            <a:endParaRPr lang="en-US" altLang="en-US" sz="1800" dirty="0"/>
          </a:p>
          <a:p>
            <a:r>
              <a:rPr lang="en-US" altLang="en-US" sz="1800" dirty="0"/>
              <a:t>Note that the relational schema we eventually create from the entity set </a:t>
            </a:r>
            <a:r>
              <a:rPr lang="en-US" altLang="en-US" sz="1800" i="1" dirty="0"/>
              <a:t>section</a:t>
            </a:r>
            <a:r>
              <a:rPr lang="en-US" altLang="en-US" sz="1800" dirty="0"/>
              <a:t> does have the attribute </a:t>
            </a:r>
            <a:r>
              <a:rPr lang="en-US" altLang="en-US" sz="1800" i="1" dirty="0" err="1"/>
              <a:t>course_id</a:t>
            </a:r>
            <a:r>
              <a:rPr lang="en-US" altLang="en-US" sz="1800" dirty="0"/>
              <a:t>, for reasons that will become clear later, even though we have dropped the attribute </a:t>
            </a:r>
            <a:r>
              <a:rPr lang="en-US" altLang="en-US" sz="1800" i="1" dirty="0" err="1"/>
              <a:t>course_id</a:t>
            </a:r>
            <a:r>
              <a:rPr lang="en-US" altLang="en-US" sz="1800" dirty="0"/>
              <a:t>  from the entity set </a:t>
            </a:r>
            <a:r>
              <a:rPr lang="en-US" altLang="en-US" sz="1800" i="1" dirty="0"/>
              <a:t>section.</a:t>
            </a:r>
            <a:endParaRPr lang="en-US" altLang="en-US" sz="1800" i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35" y="0"/>
            <a:ext cx="11802745" cy="68097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30580" y="370840"/>
            <a:ext cx="10271125" cy="9271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Expressing Weak Entity Sets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9320" y="1297940"/>
            <a:ext cx="10937240" cy="263271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In E-R diagrams, a weak entity set is depicted via a double rectangle.</a:t>
            </a:r>
            <a:endParaRPr lang="en-US" altLang="en-US" sz="2400" dirty="0"/>
          </a:p>
          <a:p>
            <a:r>
              <a:rPr lang="en-US" altLang="en-US" sz="2400" dirty="0"/>
              <a:t>We underline the discriminator of a weak entity set  with a dashed line.</a:t>
            </a:r>
            <a:endParaRPr lang="en-US" altLang="en-US" sz="2400" dirty="0"/>
          </a:p>
          <a:p>
            <a:r>
              <a:rPr lang="en-US" altLang="en-US" sz="2400" dirty="0"/>
              <a:t>The relationship set connecting the  weak entity set to the identifying strong entity set is depicted by a double diamond. </a:t>
            </a:r>
            <a:endParaRPr lang="en-US" altLang="en-US" sz="2400" dirty="0"/>
          </a:p>
          <a:p>
            <a:r>
              <a:rPr lang="en-US" altLang="en-US" sz="2400" i="1" dirty="0"/>
              <a:t>Primary key for section – (</a:t>
            </a:r>
            <a:r>
              <a:rPr lang="en-US" altLang="en-US" sz="2400" i="1" dirty="0" err="1"/>
              <a:t>course_id</a:t>
            </a:r>
            <a:r>
              <a:rPr lang="en-US" altLang="en-US" sz="2400" i="1" dirty="0"/>
              <a:t>, </a:t>
            </a:r>
            <a:r>
              <a:rPr lang="en-US" altLang="en-US" sz="2400" i="1" dirty="0" err="1"/>
              <a:t>sec_id</a:t>
            </a:r>
            <a:r>
              <a:rPr lang="en-US" altLang="en-US" sz="2400" i="1" dirty="0"/>
              <a:t>, semester, year)=&gt; Discriminator</a:t>
            </a:r>
            <a:endParaRPr lang="en-US" altLang="en-US" sz="2400" i="1" dirty="0"/>
          </a:p>
        </p:txBody>
      </p:sp>
      <p:pic>
        <p:nvPicPr>
          <p:cNvPr id="3" name="Picture 2" descr="Screenshot 2024-03-01 at 10.06.50 in the mo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790" y="3812540"/>
            <a:ext cx="10427970" cy="2186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01" name="Picture 100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905500" y="3238500"/>
            <a:ext cx="381000" cy="381000"/>
          </a:xfrm>
          <a:prstGeom prst="rect">
            <a:avLst/>
          </a:prstGeom>
          <a:noFill/>
        </p:spPr>
      </p:pic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3"/>
          <a:srcRect b="6776"/>
          <a:stretch>
            <a:fillRect/>
          </a:stretch>
        </p:blipFill>
        <p:spPr>
          <a:xfrm>
            <a:off x="993775" y="38100"/>
            <a:ext cx="9664065" cy="67583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703945" y="495935"/>
            <a:ext cx="3488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/>
              <a:t>Partial key: Uniquely identifies a section among the set of sections of a particular course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383270" y="652145"/>
            <a:ext cx="3632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Text Box 7"/>
          <p:cNvSpPr txBox="1"/>
          <p:nvPr/>
        </p:nvSpPr>
        <p:spPr>
          <a:xfrm>
            <a:off x="4062095" y="4460240"/>
            <a:ext cx="3003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Note: The identifying relationship set should not have descriptive attributess (addditional attributes)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Class Activity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2400"/>
              <a:t>github</a:t>
            </a:r>
            <a:endParaRPr lang="en-US" sz="2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Redundant Attributes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8965" y="1417320"/>
            <a:ext cx="11057255" cy="3088005"/>
          </a:xfrm>
        </p:spPr>
        <p:txBody>
          <a:bodyPr>
            <a:noAutofit/>
          </a:bodyPr>
          <a:lstStyle/>
          <a:p>
            <a:r>
              <a:rPr lang="en-US" altLang="en-US" sz="2000" dirty="0"/>
              <a:t>Suppose we have entity sets:</a:t>
            </a:r>
            <a:endParaRPr lang="en-US" altLang="en-US" sz="2000" dirty="0"/>
          </a:p>
          <a:p>
            <a:pPr lvl="1"/>
            <a:r>
              <a:rPr lang="en-US" altLang="en-US" sz="2400" i="1" dirty="0">
                <a:ea typeface="MS PGothic" panose="020B0600070205080204" charset="-128"/>
              </a:rPr>
              <a:t>student</a:t>
            </a:r>
            <a:r>
              <a:rPr lang="en-US" altLang="en-US" sz="2400" dirty="0">
                <a:ea typeface="MS PGothic" panose="020B0600070205080204" charset="-128"/>
              </a:rPr>
              <a:t>, with attributes: </a:t>
            </a:r>
            <a:r>
              <a:rPr lang="en-US" altLang="en-US" sz="2400" i="1" dirty="0">
                <a:ea typeface="MS PGothic" panose="020B0600070205080204" charset="-128"/>
              </a:rPr>
              <a:t>ID</a:t>
            </a:r>
            <a:r>
              <a:rPr lang="en-US" altLang="en-US" sz="2400" dirty="0">
                <a:ea typeface="MS PGothic" panose="020B0600070205080204" charset="-128"/>
              </a:rPr>
              <a:t>, </a:t>
            </a:r>
            <a:r>
              <a:rPr lang="en-US" altLang="en-US" sz="2400" i="1" dirty="0">
                <a:ea typeface="MS PGothic" panose="020B0600070205080204" charset="-128"/>
              </a:rPr>
              <a:t>name, </a:t>
            </a:r>
            <a:r>
              <a:rPr lang="en-US" altLang="en-US" sz="2400" i="1" dirty="0" err="1">
                <a:ea typeface="MS PGothic" panose="020B0600070205080204" charset="-128"/>
              </a:rPr>
              <a:t>tot_cred</a:t>
            </a:r>
            <a:r>
              <a:rPr lang="en-US" altLang="en-US" sz="2400" dirty="0">
                <a:ea typeface="MS PGothic" panose="020B0600070205080204" charset="-128"/>
              </a:rPr>
              <a:t>, </a:t>
            </a:r>
            <a:r>
              <a:rPr lang="en-US" altLang="en-US" sz="2400" i="1" dirty="0">
                <a:ea typeface="MS PGothic" panose="020B0600070205080204" charset="-128"/>
              </a:rPr>
              <a:t>dept_name</a:t>
            </a:r>
            <a:endParaRPr lang="en-US" altLang="en-US" sz="2400" i="1" dirty="0">
              <a:ea typeface="MS PGothic" panose="020B0600070205080204" charset="-128"/>
            </a:endParaRPr>
          </a:p>
          <a:p>
            <a:pPr lvl="1"/>
            <a:r>
              <a:rPr lang="en-US" altLang="en-US" sz="2400" i="1" dirty="0">
                <a:ea typeface="MS PGothic" panose="020B0600070205080204" charset="-128"/>
              </a:rPr>
              <a:t>department, </a:t>
            </a:r>
            <a:r>
              <a:rPr lang="en-US" altLang="en-US" sz="2400" dirty="0">
                <a:ea typeface="MS PGothic" panose="020B0600070205080204" charset="-128"/>
              </a:rPr>
              <a:t>with attributes: </a:t>
            </a:r>
            <a:r>
              <a:rPr lang="en-US" altLang="en-US" sz="2400" i="1" dirty="0" err="1">
                <a:ea typeface="MS PGothic" panose="020B0600070205080204" charset="-128"/>
              </a:rPr>
              <a:t>dept_name</a:t>
            </a:r>
            <a:r>
              <a:rPr lang="en-US" altLang="en-US" sz="2400" i="1" dirty="0">
                <a:ea typeface="MS PGothic" panose="020B0600070205080204" charset="-128"/>
              </a:rPr>
              <a:t>, building, budget</a:t>
            </a:r>
            <a:endParaRPr lang="en-US" altLang="en-US" sz="2400" i="1" dirty="0">
              <a:ea typeface="MS PGothic" panose="020B0600070205080204" charset="-128"/>
            </a:endParaRPr>
          </a:p>
          <a:p>
            <a:r>
              <a:rPr lang="en-US" altLang="en-US" sz="2000" dirty="0"/>
              <a:t>We model the fact that each student has an associated department</a:t>
            </a:r>
            <a:r>
              <a:rPr lang="en-US" altLang="en-US" sz="2000" i="1" dirty="0"/>
              <a:t> </a:t>
            </a:r>
            <a:r>
              <a:rPr lang="en-US" altLang="en-US" sz="2000" dirty="0"/>
              <a:t>using a relationship set </a:t>
            </a:r>
            <a:r>
              <a:rPr lang="en-US" altLang="en-US" sz="2000" i="1" dirty="0" err="1"/>
              <a:t>stud_dept</a:t>
            </a:r>
            <a:endParaRPr lang="en-US" altLang="en-US" sz="2000" i="1" dirty="0"/>
          </a:p>
          <a:p>
            <a:r>
              <a:rPr lang="en-US" altLang="en-US" sz="2000" dirty="0"/>
              <a:t>The attribute </a:t>
            </a:r>
            <a:r>
              <a:rPr lang="en-US" altLang="en-US" sz="2000" i="1" dirty="0"/>
              <a:t>dept_name </a:t>
            </a:r>
            <a:r>
              <a:rPr lang="en-US" altLang="en-US" sz="2000" dirty="0"/>
              <a:t>in </a:t>
            </a:r>
            <a:r>
              <a:rPr lang="en-US" altLang="en-US" sz="2000" i="1" dirty="0"/>
              <a:t>student</a:t>
            </a:r>
            <a:r>
              <a:rPr lang="en-US" altLang="en-US" sz="2000" dirty="0"/>
              <a:t> below replicates information present in the relationship and is therefore  redundant</a:t>
            </a:r>
            <a:endParaRPr lang="en-US" altLang="en-US" sz="2000" dirty="0"/>
          </a:p>
          <a:p>
            <a:pPr lvl="1"/>
            <a:r>
              <a:rPr lang="en-US" altLang="en-US" sz="2000" b="1" dirty="0">
                <a:ea typeface="MS PGothic" panose="020B0600070205080204" charset="-128"/>
              </a:rPr>
              <a:t>and needs to be removed.</a:t>
            </a:r>
            <a:endParaRPr lang="en-US" altLang="en-US" sz="2000" b="1" dirty="0">
              <a:ea typeface="MS PGothic" panose="020B0600070205080204" charset="-128"/>
            </a:endParaRPr>
          </a:p>
          <a:p>
            <a:r>
              <a:rPr lang="en-US" altLang="en-US" sz="2000" dirty="0"/>
              <a:t>BUT: when converting back to tables, in some cases the attribute gets reintroduced, as we will see later.</a:t>
            </a:r>
            <a:endParaRPr lang="en-US" altLang="en-US" sz="2000" dirty="0"/>
          </a:p>
        </p:txBody>
      </p:sp>
      <p:pic>
        <p:nvPicPr>
          <p:cNvPr id="3" name="Picture 2" descr="Screenshot 2024-03-01 at 10.08.08 in the mo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4010" y="4951095"/>
            <a:ext cx="6319520" cy="1773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>
          <a:xfrm>
            <a:off x="737870" y="487680"/>
            <a:ext cx="4417695" cy="6826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E-R Diagram for a University Enterprise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Picture 2" descr="Screenshot 2024-03-02 at 5.40.26 in the afterno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8870" y="0"/>
            <a:ext cx="7263130" cy="6855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9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9378" y="143891"/>
            <a:ext cx="9720072" cy="149961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Alternatives</a:t>
            </a:r>
            <a:endParaRPr lang="en-US" altLang="en-US">
              <a:effectLst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19505" y="1123950"/>
            <a:ext cx="10717530" cy="55810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800" dirty="0"/>
              <a:t>In designing a database schema, we must ensure that we avoid two major pitfalls:</a:t>
            </a:r>
            <a:endParaRPr lang="en-US" altLang="en-US" sz="2800" dirty="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800" b="1" dirty="0">
                <a:ea typeface="MS PGothic" panose="020B0600070205080204" charset="-128"/>
              </a:rPr>
              <a:t>Redundancy</a:t>
            </a:r>
            <a:r>
              <a:rPr lang="en-US" altLang="en-US" sz="2800" dirty="0">
                <a:ea typeface="MS PGothic" panose="020B0600070205080204" charset="-128"/>
              </a:rPr>
              <a:t>:  a bad design  may result in repeat information.  </a:t>
            </a:r>
            <a:endParaRPr lang="en-US" altLang="en-US" sz="2800" dirty="0">
              <a:ea typeface="MS PGothic" panose="020B060007020508020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2800" dirty="0">
                <a:ea typeface="MS PGothic" panose="020B0600070205080204" charset="-128"/>
              </a:rPr>
              <a:t>Redundant representation of information may lead to data inconsistency among the various copies of information </a:t>
            </a:r>
            <a:endParaRPr lang="en-US" altLang="en-US" sz="2800" dirty="0">
              <a:ea typeface="MS PGothic" panose="020B0600070205080204" charset="-128"/>
            </a:endParaRP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800" b="1" dirty="0">
                <a:ea typeface="MS PGothic" panose="020B0600070205080204" charset="-128"/>
              </a:rPr>
              <a:t>Incompleteness</a:t>
            </a:r>
            <a:r>
              <a:rPr lang="en-US" altLang="en-US" sz="2800" dirty="0">
                <a:ea typeface="MS PGothic" panose="020B0600070205080204" charset="-128"/>
              </a:rPr>
              <a:t>: a bad design may make certain aspects of the enterprise difficult or impossible to model.</a:t>
            </a:r>
            <a:endParaRPr lang="en-US" altLang="en-US" sz="2800" dirty="0">
              <a:ea typeface="MS PGothic" panose="020B0600070205080204" charset="-12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800" dirty="0"/>
              <a:t>Avoiding bad designs is not enough. There may be a  large number  of  good designs from which we must choose.</a:t>
            </a:r>
            <a:endParaRPr lang="en-US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409825" y="2439988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Reduction to Relation Schemas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982980" y="520700"/>
            <a:ext cx="80772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Reduction to Relation Schemas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3585" y="1557655"/>
            <a:ext cx="10948035" cy="5300980"/>
          </a:xfrm>
        </p:spPr>
        <p:txBody>
          <a:bodyPr/>
          <a:lstStyle/>
          <a:p>
            <a:r>
              <a:rPr lang="en-US" altLang="en-US" sz="2000" dirty="0"/>
              <a:t>Entity sets and relationship sets can be expressed uniformly as </a:t>
            </a:r>
            <a:r>
              <a:rPr lang="en-US" altLang="en-US" sz="2000" i="1" dirty="0"/>
              <a:t>relation schemas </a:t>
            </a:r>
            <a:r>
              <a:rPr lang="en-US" altLang="en-US" sz="2000" dirty="0"/>
              <a:t>that represent the contents of the database.</a:t>
            </a:r>
            <a:endParaRPr lang="en-US" altLang="en-US" sz="2000" dirty="0"/>
          </a:p>
          <a:p>
            <a:r>
              <a:rPr lang="en-US" altLang="en-US" sz="2000" dirty="0"/>
              <a:t>A database which conforms to an E-R diagram can be represented by a collection of schemas.</a:t>
            </a:r>
            <a:endParaRPr lang="en-US" altLang="en-US" sz="2000" dirty="0"/>
          </a:p>
          <a:p>
            <a:r>
              <a:rPr lang="en-US" altLang="en-US" sz="2000" dirty="0"/>
              <a:t>For each entity set and relationship set there is a </a:t>
            </a:r>
            <a:r>
              <a:rPr lang="en-US" altLang="en-US" sz="2000" dirty="0">
                <a:solidFill>
                  <a:srgbClr val="FF0000"/>
                </a:solidFill>
              </a:rPr>
              <a:t>unique schema</a:t>
            </a:r>
            <a:r>
              <a:rPr lang="en-US" altLang="en-US" sz="2000" dirty="0"/>
              <a:t> that is assigned the name of the corresponding entity set or relationship set.</a:t>
            </a:r>
            <a:endParaRPr lang="en-US" altLang="en-US" sz="2000" dirty="0"/>
          </a:p>
          <a:p>
            <a:r>
              <a:rPr lang="en-US" altLang="en-US" sz="2000" dirty="0"/>
              <a:t>Each schema has a number of columns (generally corresponding to attributes), which have unique names.</a:t>
            </a:r>
            <a:endParaRPr lang="en-US" alt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840105" y="457200"/>
            <a:ext cx="6927850" cy="562610"/>
          </a:xfrm>
        </p:spPr>
        <p:txBody>
          <a:bodyPr/>
          <a:lstStyle/>
          <a:p>
            <a:pPr>
              <a:defRPr/>
            </a:pPr>
            <a:r>
              <a:rPr lang="en-US" altLang="en-US" sz="300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Entity Sets</a:t>
            </a:r>
            <a:endParaRPr lang="en-US" altLang="en-US" sz="3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749300" y="1551940"/>
            <a:ext cx="10572750" cy="2755265"/>
          </a:xfrm>
        </p:spPr>
        <p:txBody>
          <a:bodyPr>
            <a:normAutofit lnSpcReduction="20000"/>
          </a:bodyPr>
          <a:lstStyle/>
          <a:p>
            <a:r>
              <a:rPr lang="en-US" altLang="en-US" sz="2000" dirty="0"/>
              <a:t>A strong entity set reduces to a schema with the same attributes</a:t>
            </a:r>
            <a:endParaRPr lang="en-US" altLang="en-US" sz="2000" dirty="0"/>
          </a:p>
          <a:p>
            <a:pPr>
              <a:buFont typeface="Monotype Sorts" charset="2"/>
              <a:buNone/>
            </a:pPr>
            <a:br>
              <a:rPr lang="en-US" altLang="en-US" sz="2000" dirty="0"/>
            </a:br>
            <a:r>
              <a:rPr lang="en-US" altLang="en-US" sz="2000" dirty="0"/>
              <a:t>            </a:t>
            </a:r>
            <a:r>
              <a:rPr lang="en-US" altLang="en-US" sz="2000" i="1" dirty="0"/>
              <a:t>student(</a:t>
            </a:r>
            <a:r>
              <a:rPr lang="en-US" altLang="en-US" sz="2000" i="1" u="sng" dirty="0"/>
              <a:t>ID</a:t>
            </a:r>
            <a:r>
              <a:rPr lang="en-US" altLang="en-US" sz="2000" i="1" dirty="0"/>
              <a:t>, name, </a:t>
            </a:r>
            <a:r>
              <a:rPr lang="en-US" altLang="en-US" sz="2000" i="1" dirty="0" err="1"/>
              <a:t>tot_cred</a:t>
            </a:r>
            <a:r>
              <a:rPr lang="en-US" altLang="en-US" sz="2000" i="1" dirty="0"/>
              <a:t>)</a:t>
            </a:r>
            <a:endParaRPr lang="en-US" altLang="en-US" sz="2000" i="1" dirty="0"/>
          </a:p>
          <a:p>
            <a:pPr>
              <a:buFont typeface="Monotype Sorts" charset="2"/>
              <a:buNone/>
            </a:pPr>
            <a:endParaRPr lang="en-US" altLang="en-US" sz="2000" dirty="0"/>
          </a:p>
          <a:p>
            <a:r>
              <a:rPr lang="en-US" altLang="en-US" sz="2000" dirty="0"/>
              <a:t>A weak entity set becomes a table that includes a column for the primary key of the identifying strong entity set </a:t>
            </a:r>
            <a:endParaRPr lang="en-US" altLang="en-US" sz="2000" dirty="0"/>
          </a:p>
          <a:p>
            <a:pPr>
              <a:buFont typeface="Monotype Sorts" charset="2"/>
              <a:buNone/>
            </a:pPr>
            <a:r>
              <a:rPr lang="en-US" altLang="en-US" sz="2000" dirty="0"/>
              <a:t> </a:t>
            </a:r>
            <a:br>
              <a:rPr lang="en-US" altLang="en-US" sz="2000" dirty="0"/>
            </a:br>
            <a:r>
              <a:rPr lang="en-US" altLang="en-US" sz="2000" dirty="0"/>
              <a:t>           </a:t>
            </a:r>
            <a:r>
              <a:rPr lang="en-US" altLang="en-US" sz="2000" i="1" dirty="0"/>
              <a:t>section ( </a:t>
            </a:r>
            <a:r>
              <a:rPr lang="en-US" altLang="en-US" sz="2000" i="1" u="sng" dirty="0" err="1"/>
              <a:t>course_id</a:t>
            </a:r>
            <a:r>
              <a:rPr lang="en-US" altLang="en-US" sz="2000" i="1" u="sng" dirty="0"/>
              <a:t>, </a:t>
            </a:r>
            <a:r>
              <a:rPr lang="en-US" altLang="en-US" sz="2000" i="1" u="sng" dirty="0" err="1"/>
              <a:t>sec_id</a:t>
            </a:r>
            <a:r>
              <a:rPr lang="en-US" altLang="en-US" sz="2000" i="1" u="sng" dirty="0"/>
              <a:t>, </a:t>
            </a:r>
            <a:r>
              <a:rPr lang="en-US" altLang="en-US" sz="2000" i="1" u="sng" dirty="0" err="1"/>
              <a:t>sem</a:t>
            </a:r>
            <a:r>
              <a:rPr lang="en-US" altLang="en-US" sz="2000" i="1" u="sng" dirty="0"/>
              <a:t>, year</a:t>
            </a:r>
            <a:r>
              <a:rPr lang="en-US" altLang="en-US" sz="2000" i="1" dirty="0"/>
              <a:t> )</a:t>
            </a:r>
            <a:endParaRPr lang="en-US" altLang="en-US" sz="2000" i="1" dirty="0"/>
          </a:p>
          <a:p>
            <a:r>
              <a:rPr lang="en-US" altLang="en-US" sz="2000" dirty="0"/>
              <a:t>Example</a:t>
            </a:r>
            <a:endParaRPr lang="en-US" altLang="en-US" sz="2000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00680" y="4481195"/>
            <a:ext cx="6172200" cy="1308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71500" y="274320"/>
            <a:ext cx="10633710" cy="63087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92798" y="495617"/>
            <a:ext cx="8370887" cy="60960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Representation of Entity Sets with Composite Attributes</a:t>
            </a:r>
            <a:endParaRPr lang="en-US" altLang="en-US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394075" y="1414145"/>
            <a:ext cx="8432165" cy="50869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000" dirty="0"/>
              <a:t>Composite attributes are flattened out by creating a separate attribute for each component attribute</a:t>
            </a:r>
            <a:endParaRPr lang="en-US" altLang="en-US" sz="2000" dirty="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000" dirty="0">
                <a:ea typeface="MS PGothic" panose="020B0600070205080204" charset="-128"/>
              </a:rPr>
              <a:t>Example: given entity set </a:t>
            </a:r>
            <a:r>
              <a:rPr lang="en-US" altLang="en-US" sz="2000" i="1" dirty="0">
                <a:ea typeface="MS PGothic" panose="020B0600070205080204" charset="-128"/>
              </a:rPr>
              <a:t>instructor</a:t>
            </a:r>
            <a:r>
              <a:rPr lang="en-US" altLang="en-US" sz="2000" dirty="0">
                <a:ea typeface="MS PGothic" panose="020B0600070205080204" charset="-128"/>
              </a:rPr>
              <a:t> with composite attribute </a:t>
            </a:r>
            <a:r>
              <a:rPr lang="en-US" altLang="en-US" sz="2000" i="1" dirty="0">
                <a:ea typeface="MS PGothic" panose="020B0600070205080204" charset="-128"/>
              </a:rPr>
              <a:t>name</a:t>
            </a:r>
            <a:r>
              <a:rPr lang="en-US" altLang="en-US" sz="2000" dirty="0">
                <a:ea typeface="MS PGothic" panose="020B0600070205080204" charset="-128"/>
              </a:rPr>
              <a:t> with component attributes </a:t>
            </a:r>
            <a:r>
              <a:rPr lang="en-US" altLang="en-US" sz="2000" i="1" dirty="0" err="1">
                <a:ea typeface="MS PGothic" panose="020B0600070205080204" charset="-128"/>
              </a:rPr>
              <a:t>first_name</a:t>
            </a:r>
            <a:r>
              <a:rPr lang="en-US" altLang="en-US" sz="2000" i="1" dirty="0">
                <a:ea typeface="MS PGothic" panose="020B0600070205080204" charset="-128"/>
              </a:rPr>
              <a:t> </a:t>
            </a:r>
            <a:r>
              <a:rPr lang="en-US" altLang="en-US" sz="2000" dirty="0">
                <a:ea typeface="MS PGothic" panose="020B0600070205080204" charset="-128"/>
              </a:rPr>
              <a:t>and </a:t>
            </a:r>
            <a:r>
              <a:rPr lang="en-US" altLang="en-US" sz="2000" i="1" dirty="0" err="1">
                <a:ea typeface="MS PGothic" panose="020B0600070205080204" charset="-128"/>
              </a:rPr>
              <a:t>last_name</a:t>
            </a:r>
            <a:r>
              <a:rPr lang="en-US" altLang="en-US" sz="2000" dirty="0">
                <a:ea typeface="MS PGothic" panose="020B0600070205080204" charset="-128"/>
              </a:rPr>
              <a:t> the schema corresponding to the entity set has two attributes </a:t>
            </a:r>
            <a:r>
              <a:rPr lang="en-US" altLang="en-US" sz="2000" i="1" dirty="0" err="1">
                <a:ea typeface="MS PGothic" panose="020B0600070205080204" charset="-128"/>
              </a:rPr>
              <a:t>name_first_name</a:t>
            </a:r>
            <a:r>
              <a:rPr lang="en-US" altLang="en-US" sz="2000" dirty="0">
                <a:ea typeface="MS PGothic" panose="020B0600070205080204" charset="-128"/>
              </a:rPr>
              <a:t>  and </a:t>
            </a:r>
            <a:r>
              <a:rPr lang="en-US" altLang="en-US" sz="2000" i="1" dirty="0" err="1">
                <a:ea typeface="MS PGothic" panose="020B0600070205080204" charset="-128"/>
              </a:rPr>
              <a:t>name_last_name</a:t>
            </a:r>
            <a:endParaRPr lang="en-US" altLang="en-US" sz="2000" i="1" dirty="0">
              <a:ea typeface="MS PGothic" panose="020B060007020508020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accent1"/>
                </a:solidFill>
                <a:ea typeface="MS PGothic" panose="020B0600070205080204" charset="-128"/>
              </a:rPr>
              <a:t>Prefix omitted if there is no ambiguity (</a:t>
            </a:r>
            <a:r>
              <a:rPr lang="en-US" altLang="en-US" sz="2000" i="1" dirty="0" err="1">
                <a:solidFill>
                  <a:schemeClr val="accent1"/>
                </a:solidFill>
                <a:ea typeface="MS PGothic" panose="020B0600070205080204" charset="-128"/>
              </a:rPr>
              <a:t>name_first_name</a:t>
            </a:r>
            <a:r>
              <a:rPr lang="en-US" altLang="en-US" sz="2000" i="1" dirty="0">
                <a:solidFill>
                  <a:schemeClr val="accent1"/>
                </a:solidFill>
                <a:ea typeface="MS PGothic" panose="020B0600070205080204" charset="-128"/>
              </a:rPr>
              <a:t> </a:t>
            </a:r>
            <a:r>
              <a:rPr lang="en-US" altLang="en-US" sz="2000" dirty="0">
                <a:solidFill>
                  <a:schemeClr val="accent1"/>
                </a:solidFill>
                <a:ea typeface="MS PGothic" panose="020B0600070205080204" charset="-128"/>
              </a:rPr>
              <a:t>could be </a:t>
            </a:r>
            <a:r>
              <a:rPr lang="en-US" altLang="en-US" sz="2000" i="1" dirty="0" err="1">
                <a:solidFill>
                  <a:schemeClr val="accent1"/>
                </a:solidFill>
                <a:ea typeface="MS PGothic" panose="020B0600070205080204" charset="-128"/>
              </a:rPr>
              <a:t>first_name</a:t>
            </a:r>
            <a:r>
              <a:rPr lang="en-US" altLang="en-US" sz="2000" i="1" dirty="0">
                <a:solidFill>
                  <a:schemeClr val="accent1"/>
                </a:solidFill>
                <a:ea typeface="MS PGothic" panose="020B0600070205080204" charset="-128"/>
              </a:rPr>
              <a:t>)</a:t>
            </a:r>
            <a:endParaRPr lang="en-US" altLang="en-US" sz="2000" dirty="0">
              <a:solidFill>
                <a:schemeClr val="accent1"/>
              </a:solidFill>
              <a:ea typeface="MS PGothic" panose="020B0600070205080204" charset="-12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</a:rPr>
              <a:t>Ignoring multivalued attributes</a:t>
            </a:r>
            <a:r>
              <a:rPr lang="en-US" altLang="en-US" sz="2000" dirty="0"/>
              <a:t>, extended instructor schema is</a:t>
            </a:r>
            <a:endParaRPr lang="en-US" altLang="en-US" sz="2000" dirty="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000" i="1" dirty="0">
                <a:ea typeface="MS PGothic" panose="020B0600070205080204" charset="-128"/>
              </a:rPr>
              <a:t>instructor(ID, </a:t>
            </a:r>
            <a:br>
              <a:rPr lang="en-US" altLang="en-US" sz="2000" i="1" dirty="0">
                <a:ea typeface="MS PGothic" panose="020B0600070205080204" charset="-128"/>
              </a:rPr>
            </a:br>
            <a:r>
              <a:rPr lang="en-US" altLang="en-US" sz="2000" i="1" dirty="0">
                <a:ea typeface="MS PGothic" panose="020B0600070205080204" charset="-128"/>
              </a:rPr>
              <a:t>      </a:t>
            </a:r>
            <a:r>
              <a:rPr lang="en-US" altLang="en-US" sz="2000" i="1" dirty="0" err="1">
                <a:ea typeface="MS PGothic" panose="020B0600070205080204" charset="-128"/>
              </a:rPr>
              <a:t>first_name</a:t>
            </a:r>
            <a:r>
              <a:rPr lang="en-US" altLang="en-US" sz="2000" i="1" dirty="0">
                <a:ea typeface="MS PGothic" panose="020B0600070205080204" charset="-128"/>
              </a:rPr>
              <a:t>, </a:t>
            </a:r>
            <a:r>
              <a:rPr lang="en-US" altLang="en-US" sz="2000" i="1" dirty="0" err="1">
                <a:ea typeface="MS PGothic" panose="020B0600070205080204" charset="-128"/>
              </a:rPr>
              <a:t>middle_initial</a:t>
            </a:r>
            <a:r>
              <a:rPr lang="en-US" altLang="en-US" sz="2000" i="1" dirty="0">
                <a:ea typeface="MS PGothic" panose="020B0600070205080204" charset="-128"/>
              </a:rPr>
              <a:t>,  </a:t>
            </a:r>
            <a:r>
              <a:rPr lang="en-US" altLang="en-US" sz="2000" i="1" dirty="0" err="1">
                <a:ea typeface="MS PGothic" panose="020B0600070205080204" charset="-128"/>
              </a:rPr>
              <a:t>last_name</a:t>
            </a:r>
            <a:r>
              <a:rPr lang="en-US" altLang="en-US" sz="2000" i="1" dirty="0">
                <a:ea typeface="MS PGothic" panose="020B0600070205080204" charset="-128"/>
              </a:rPr>
              <a:t>,</a:t>
            </a:r>
            <a:br>
              <a:rPr lang="en-US" altLang="en-US" sz="2000" i="1" dirty="0">
                <a:ea typeface="MS PGothic" panose="020B0600070205080204" charset="-128"/>
              </a:rPr>
            </a:br>
            <a:r>
              <a:rPr lang="en-US" altLang="en-US" sz="2000" i="1" dirty="0">
                <a:ea typeface="MS PGothic" panose="020B0600070205080204" charset="-128"/>
              </a:rPr>
              <a:t>      </a:t>
            </a:r>
            <a:r>
              <a:rPr lang="en-US" altLang="en-US" sz="2000" i="1" dirty="0" err="1">
                <a:ea typeface="MS PGothic" panose="020B0600070205080204" charset="-128"/>
              </a:rPr>
              <a:t>street_number</a:t>
            </a:r>
            <a:r>
              <a:rPr lang="en-US" altLang="en-US" sz="2000" i="1" dirty="0">
                <a:ea typeface="MS PGothic" panose="020B0600070205080204" charset="-128"/>
              </a:rPr>
              <a:t>, </a:t>
            </a:r>
            <a:r>
              <a:rPr lang="en-US" altLang="en-US" sz="2000" i="1" dirty="0" err="1">
                <a:ea typeface="MS PGothic" panose="020B0600070205080204" charset="-128"/>
              </a:rPr>
              <a:t>street_name</a:t>
            </a:r>
            <a:r>
              <a:rPr lang="en-US" altLang="en-US" sz="2000" i="1" dirty="0">
                <a:ea typeface="MS PGothic" panose="020B0600070205080204" charset="-128"/>
              </a:rPr>
              <a:t>,  </a:t>
            </a:r>
            <a:br>
              <a:rPr lang="en-US" altLang="en-US" sz="2000" i="1" dirty="0">
                <a:ea typeface="MS PGothic" panose="020B0600070205080204" charset="-128"/>
              </a:rPr>
            </a:br>
            <a:r>
              <a:rPr lang="en-US" altLang="en-US" sz="2000" i="1" dirty="0">
                <a:ea typeface="MS PGothic" panose="020B0600070205080204" charset="-128"/>
              </a:rPr>
              <a:t>           </a:t>
            </a:r>
            <a:r>
              <a:rPr lang="en-US" altLang="en-US" sz="2000" i="1" dirty="0" err="1">
                <a:ea typeface="MS PGothic" panose="020B0600070205080204" charset="-128"/>
              </a:rPr>
              <a:t>apt_number</a:t>
            </a:r>
            <a:r>
              <a:rPr lang="en-US" altLang="en-US" sz="2000" i="1" dirty="0">
                <a:ea typeface="MS PGothic" panose="020B0600070205080204" charset="-128"/>
              </a:rPr>
              <a:t>, city, state, </a:t>
            </a:r>
            <a:r>
              <a:rPr lang="en-US" altLang="en-US" sz="2000" i="1" dirty="0" err="1">
                <a:ea typeface="MS PGothic" panose="020B0600070205080204" charset="-128"/>
              </a:rPr>
              <a:t>zip_code</a:t>
            </a:r>
            <a:r>
              <a:rPr lang="en-US" altLang="en-US" sz="2000" i="1" dirty="0">
                <a:ea typeface="MS PGothic" panose="020B0600070205080204" charset="-128"/>
              </a:rPr>
              <a:t>,  </a:t>
            </a:r>
            <a:br>
              <a:rPr lang="en-US" altLang="en-US" sz="2000" i="1" dirty="0">
                <a:ea typeface="MS PGothic" panose="020B0600070205080204" charset="-128"/>
              </a:rPr>
            </a:br>
            <a:r>
              <a:rPr lang="en-US" altLang="en-US" sz="2000" i="1" dirty="0">
                <a:ea typeface="MS PGothic" panose="020B0600070205080204" charset="-128"/>
              </a:rPr>
              <a:t>      </a:t>
            </a:r>
            <a:r>
              <a:rPr lang="en-US" altLang="en-US" sz="2000" i="1" dirty="0" err="1">
                <a:ea typeface="MS PGothic" panose="020B0600070205080204" charset="-128"/>
              </a:rPr>
              <a:t>date_of_birth</a:t>
            </a:r>
            <a:r>
              <a:rPr lang="en-US" altLang="en-US" sz="2000" i="1" dirty="0">
                <a:ea typeface="MS PGothic" panose="020B0600070205080204" charset="-128"/>
              </a:rPr>
              <a:t>)</a:t>
            </a:r>
            <a:endParaRPr lang="en-US" altLang="en-US" sz="2000" i="1" dirty="0">
              <a:ea typeface="MS PGothic" panose="020B0600070205080204" charset="-128"/>
            </a:endParaRPr>
          </a:p>
          <a:p>
            <a:pPr lvl="1"/>
            <a:endParaRPr lang="en-US" altLang="en-US" sz="2000" i="1" dirty="0">
              <a:ea typeface="MS PGothic" panose="020B0600070205080204" charset="-128"/>
            </a:endParaRPr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87" y="1414272"/>
            <a:ext cx="1963786" cy="4162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16610" y="462280"/>
            <a:ext cx="11287125" cy="609600"/>
          </a:xfrm>
        </p:spPr>
        <p:txBody>
          <a:bodyPr/>
          <a:lstStyle/>
          <a:p>
            <a:pPr>
              <a:defRPr/>
            </a:pPr>
            <a:r>
              <a:rPr lang="en-US" altLang="en-US" sz="320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Representation of Entity Sets with Multivalued Attributes</a:t>
            </a:r>
            <a:endParaRPr lang="en-US" altLang="en-US" sz="32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36270" y="1534160"/>
            <a:ext cx="10254615" cy="524573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1700" dirty="0"/>
              <a:t>A multivalued attribute </a:t>
            </a:r>
            <a:r>
              <a:rPr lang="en-US" altLang="en-US" sz="1700" i="1" dirty="0"/>
              <a:t>M</a:t>
            </a:r>
            <a:r>
              <a:rPr lang="en-US" altLang="en-US" sz="1700" dirty="0"/>
              <a:t> of an entity </a:t>
            </a:r>
            <a:r>
              <a:rPr lang="en-US" altLang="en-US" sz="1700" i="1" dirty="0"/>
              <a:t>E</a:t>
            </a:r>
            <a:r>
              <a:rPr lang="en-US" altLang="en-US" sz="1700" dirty="0"/>
              <a:t> is represented </a:t>
            </a:r>
            <a:r>
              <a:rPr lang="en-US" altLang="en-US" sz="1700" dirty="0">
                <a:solidFill>
                  <a:schemeClr val="accent1">
                    <a:lumMod val="75000"/>
                  </a:schemeClr>
                </a:solidFill>
              </a:rPr>
              <a:t>by a separate schema </a:t>
            </a:r>
            <a:r>
              <a:rPr lang="en-US" altLang="en-US" sz="1700" i="1" dirty="0">
                <a:solidFill>
                  <a:schemeClr val="accent1">
                    <a:lumMod val="75000"/>
                  </a:schemeClr>
                </a:solidFill>
              </a:rPr>
              <a:t>EM</a:t>
            </a:r>
            <a:endParaRPr lang="en-US" altLang="en-US" sz="1700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700" dirty="0">
                <a:solidFill>
                  <a:schemeClr val="accent2"/>
                </a:solidFill>
              </a:rPr>
              <a:t>Schema </a:t>
            </a:r>
            <a:r>
              <a:rPr lang="en-US" altLang="en-US" sz="1700" i="1" dirty="0">
                <a:solidFill>
                  <a:schemeClr val="accent2"/>
                </a:solidFill>
              </a:rPr>
              <a:t>EM</a:t>
            </a:r>
            <a:r>
              <a:rPr lang="en-US" altLang="en-US" sz="1700" dirty="0">
                <a:solidFill>
                  <a:schemeClr val="accent2"/>
                </a:solidFill>
              </a:rPr>
              <a:t> has attributes corresponding to the primary key of </a:t>
            </a:r>
            <a:r>
              <a:rPr lang="en-US" altLang="en-US" sz="1700" i="1" dirty="0">
                <a:solidFill>
                  <a:schemeClr val="accent2"/>
                </a:solidFill>
              </a:rPr>
              <a:t>E</a:t>
            </a:r>
            <a:r>
              <a:rPr lang="en-US" altLang="en-US" sz="1700" dirty="0">
                <a:solidFill>
                  <a:schemeClr val="accent2"/>
                </a:solidFill>
              </a:rPr>
              <a:t> and an attribute corresponding to multivalued attribute </a:t>
            </a:r>
            <a:r>
              <a:rPr lang="en-US" altLang="en-US" sz="1700" i="1" dirty="0">
                <a:solidFill>
                  <a:schemeClr val="accent2"/>
                </a:solidFill>
              </a:rPr>
              <a:t>M</a:t>
            </a:r>
            <a:endParaRPr lang="en-US" altLang="en-US" sz="1700" dirty="0">
              <a:solidFill>
                <a:schemeClr val="accent2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700" dirty="0"/>
              <a:t>Example:  Multivalued attribute </a:t>
            </a:r>
            <a:r>
              <a:rPr lang="en-US" altLang="en-US" sz="1700" i="1" dirty="0" err="1"/>
              <a:t>phone_number</a:t>
            </a:r>
            <a:r>
              <a:rPr lang="en-US" altLang="en-US" sz="1700" i="1" dirty="0"/>
              <a:t> </a:t>
            </a:r>
            <a:r>
              <a:rPr lang="en-US" altLang="en-US" sz="1700" dirty="0"/>
              <a:t>of </a:t>
            </a:r>
            <a:r>
              <a:rPr lang="en-US" altLang="en-US" sz="1700" i="1" dirty="0"/>
              <a:t>instructor</a:t>
            </a:r>
            <a:r>
              <a:rPr lang="en-US" altLang="en-US" sz="1700" dirty="0"/>
              <a:t> is represented by a schema:</a:t>
            </a:r>
            <a:br>
              <a:rPr lang="en-US" altLang="en-US" sz="1700" dirty="0"/>
            </a:br>
            <a:r>
              <a:rPr lang="en-US" altLang="en-US" sz="1700" dirty="0"/>
              <a:t>    </a:t>
            </a:r>
            <a:r>
              <a:rPr lang="en-US" altLang="en-US" sz="1700" i="1" dirty="0" err="1"/>
              <a:t>inst_phone</a:t>
            </a:r>
            <a:r>
              <a:rPr lang="en-US" altLang="en-US" sz="1700" i="1" dirty="0"/>
              <a:t>= </a:t>
            </a:r>
            <a:r>
              <a:rPr lang="en-US" altLang="en-US" sz="1700" dirty="0"/>
              <a:t>(</a:t>
            </a:r>
            <a:r>
              <a:rPr lang="en-US" altLang="en-US" sz="1700" i="1" dirty="0"/>
              <a:t> </a:t>
            </a:r>
            <a:r>
              <a:rPr lang="en-US" altLang="en-US" sz="1700" i="1" u="sng" dirty="0"/>
              <a:t>ID</a:t>
            </a:r>
            <a:r>
              <a:rPr lang="en-US" altLang="en-US" sz="1700" i="1" dirty="0"/>
              <a:t>, </a:t>
            </a:r>
            <a:r>
              <a:rPr lang="en-US" altLang="en-US" sz="1700" i="1" u="sng" dirty="0" err="1"/>
              <a:t>phone_number</a:t>
            </a:r>
            <a:r>
              <a:rPr lang="en-US" altLang="en-US" sz="1700" dirty="0"/>
              <a:t>)</a:t>
            </a:r>
            <a:r>
              <a:rPr lang="en-US" altLang="en-US" sz="1700" i="1" dirty="0"/>
              <a:t> </a:t>
            </a:r>
            <a:endParaRPr lang="en-US" altLang="en-US" sz="1700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1700" dirty="0"/>
              <a:t>Each value of the multivalued attribute maps to a separate tuple of the relation on schema </a:t>
            </a:r>
            <a:r>
              <a:rPr lang="en-US" altLang="en-US" sz="1700" i="1" dirty="0"/>
              <a:t>EM</a:t>
            </a:r>
            <a:endParaRPr lang="en-US" altLang="en-US" sz="1700" dirty="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1700" dirty="0">
                <a:ea typeface="MS PGothic" panose="020B0600070205080204" charset="-128"/>
              </a:rPr>
              <a:t>For example, an </a:t>
            </a:r>
            <a:r>
              <a:rPr lang="en-US" altLang="en-US" sz="1700" i="1" dirty="0">
                <a:ea typeface="MS PGothic" panose="020B0600070205080204" charset="-128"/>
              </a:rPr>
              <a:t>instructor</a:t>
            </a:r>
            <a:r>
              <a:rPr lang="en-US" altLang="en-US" sz="1700" dirty="0">
                <a:ea typeface="MS PGothic" panose="020B0600070205080204" charset="-128"/>
              </a:rPr>
              <a:t> entity with primary key  22222 and phone numbers 456-7890 and 123-4567 maps to two tuples:   </a:t>
            </a:r>
            <a:br>
              <a:rPr lang="en-US" altLang="en-US" sz="1700" dirty="0">
                <a:ea typeface="MS PGothic" panose="020B0600070205080204" charset="-128"/>
              </a:rPr>
            </a:br>
            <a:r>
              <a:rPr lang="en-US" altLang="en-US" sz="1700" dirty="0">
                <a:ea typeface="MS PGothic" panose="020B0600070205080204" charset="-128"/>
              </a:rPr>
              <a:t>   (22222, 456-7890) and (22222, 123-4567) </a:t>
            </a:r>
            <a:endParaRPr lang="en-US" altLang="en-US" sz="1700" dirty="0">
              <a:ea typeface="MS PGothic" panose="020B060007020508020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72160" y="465773"/>
            <a:ext cx="8429625" cy="6032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Relationship Sets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525" y="1535430"/>
            <a:ext cx="11024870" cy="2178050"/>
          </a:xfrm>
        </p:spPr>
        <p:txBody>
          <a:bodyPr>
            <a:normAutofit lnSpcReduction="20000"/>
          </a:bodyPr>
          <a:lstStyle/>
          <a:p>
            <a:r>
              <a:rPr lang="en-US" altLang="en-US" sz="1700" dirty="0"/>
              <a:t>A many-to-many relationship set is represented as a schema with attributes for the primary keys of the two participating entity sets, and any descriptive attributes of the relationship set. </a:t>
            </a:r>
            <a:endParaRPr lang="en-US" altLang="en-US" sz="1700" dirty="0"/>
          </a:p>
          <a:p>
            <a:r>
              <a:rPr lang="en-US" altLang="en-US" sz="1700" dirty="0"/>
              <a:t>Example: schema for relationship set </a:t>
            </a:r>
            <a:r>
              <a:rPr lang="en-US" altLang="en-US" sz="1700" i="1" dirty="0"/>
              <a:t>advisor</a:t>
            </a:r>
            <a:endParaRPr lang="en-US" altLang="en-US" sz="1700" i="1" dirty="0"/>
          </a:p>
          <a:p>
            <a:pPr>
              <a:buFont typeface="Monotype Sorts" charset="2"/>
              <a:buNone/>
            </a:pPr>
            <a:endParaRPr lang="en-US" altLang="en-US" sz="1700" i="1" dirty="0"/>
          </a:p>
          <a:p>
            <a:pPr>
              <a:buFont typeface="Monotype Sorts" charset="2"/>
              <a:buNone/>
            </a:pPr>
            <a:r>
              <a:rPr lang="en-US" altLang="en-US" sz="1700" dirty="0"/>
              <a:t>	         </a:t>
            </a:r>
            <a:r>
              <a:rPr lang="en-US" altLang="en-US" sz="1700" i="1" dirty="0"/>
              <a:t>advisor = </a:t>
            </a:r>
            <a:r>
              <a:rPr lang="en-US" altLang="en-US" sz="1700" dirty="0"/>
              <a:t>(</a:t>
            </a:r>
            <a:r>
              <a:rPr lang="en-US" altLang="en-US" sz="1700" i="1" u="sng" dirty="0" err="1"/>
              <a:t>s_id</a:t>
            </a:r>
            <a:r>
              <a:rPr lang="en-US" altLang="en-US" sz="1700" i="1" u="sng" dirty="0"/>
              <a:t>, </a:t>
            </a:r>
            <a:r>
              <a:rPr lang="en-US" altLang="en-US" sz="1700" i="1" u="sng" dirty="0" err="1"/>
              <a:t>i_id</a:t>
            </a:r>
            <a:r>
              <a:rPr lang="en-US" altLang="en-US" sz="1700" dirty="0"/>
              <a:t>)</a:t>
            </a:r>
            <a:endParaRPr lang="en-US" altLang="en-US" sz="1700" dirty="0"/>
          </a:p>
        </p:txBody>
      </p:sp>
      <p:pic>
        <p:nvPicPr>
          <p:cNvPr id="54277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65" y="3298825"/>
            <a:ext cx="7997190" cy="163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Redundancy of Schemas</a:t>
            </a:r>
            <a:endParaRPr lang="en-US" altLang="en-US" sz="2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671830" y="1417955"/>
            <a:ext cx="10848975" cy="201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>
              <a:lnSpc>
                <a:spcPct val="90000"/>
              </a:lnSpc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1700" dirty="0"/>
              <a:t>Many-to-one and one-to-many relationships, can often be addressed or simplified by adjusting the database design. </a:t>
            </a:r>
            <a:endParaRPr kumimoji="1" lang="en-US" altLang="en-US" sz="1700" dirty="0"/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1700" dirty="0"/>
              <a:t>Specifically, when a relationship is </a:t>
            </a:r>
            <a:r>
              <a:rPr kumimoji="1" lang="en-US" altLang="en-US" sz="1700" dirty="0">
                <a:solidFill>
                  <a:schemeClr val="accent2"/>
                </a:solidFill>
              </a:rPr>
              <a:t>total </a:t>
            </a:r>
            <a:r>
              <a:rPr kumimoji="1" lang="en-US" altLang="en-US" sz="1700" dirty="0"/>
              <a:t>on the "many" side, it implies that every instance in the "many" side must be associated with an instance on the "one" side. </a:t>
            </a:r>
            <a:endParaRPr kumimoji="1" lang="en-US" altLang="en-US" sz="1700" dirty="0"/>
          </a:p>
          <a:p>
            <a:pPr lvl="1">
              <a:lnSpc>
                <a:spcPct val="90000"/>
              </a:lnSpc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1700" dirty="0"/>
              <a:t>In such cases, you can streamline the database schema by adding an</a:t>
            </a:r>
            <a:r>
              <a:rPr kumimoji="1" lang="en-US" altLang="en-US" sz="1700" b="1" i="1" dirty="0"/>
              <a:t> attribute</a:t>
            </a:r>
            <a:r>
              <a:rPr kumimoji="1" lang="en-US" altLang="en-US" sz="1700" dirty="0"/>
              <a:t> to the "many" side to directly reference the "one" side, instead of creating a separate relationship table.</a:t>
            </a:r>
            <a:endParaRPr kumimoji="1" lang="en-US" altLang="en-US" sz="1700" dirty="0"/>
          </a:p>
          <a:p>
            <a:pPr lvl="2">
              <a:lnSpc>
                <a:spcPct val="90000"/>
              </a:lnSpc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1700" dirty="0"/>
              <a:t>Example: Instead of creating a schema for relationship set </a:t>
            </a:r>
            <a:r>
              <a:rPr kumimoji="1" lang="en-US" altLang="en-US" sz="1700" i="1" dirty="0" err="1"/>
              <a:t>inst_dept</a:t>
            </a:r>
            <a:r>
              <a:rPr kumimoji="1" lang="en-US" altLang="en-US" sz="1700" dirty="0"/>
              <a:t>, add an attribute </a:t>
            </a:r>
            <a:r>
              <a:rPr kumimoji="1" lang="en-US" altLang="en-US" sz="1700" b="1" i="1" dirty="0"/>
              <a:t>dept_name</a:t>
            </a:r>
            <a:r>
              <a:rPr kumimoji="1" lang="en-US" altLang="en-US" sz="1700" dirty="0"/>
              <a:t> to the schema arising from entity set </a:t>
            </a:r>
            <a:r>
              <a:rPr kumimoji="1" lang="en-US" altLang="en-US" sz="1700" b="1" i="1" dirty="0"/>
              <a:t>instructor.</a:t>
            </a:r>
            <a:endParaRPr kumimoji="1" lang="en-US" altLang="en-US" sz="1700" b="1" i="1" dirty="0"/>
          </a:p>
          <a:p>
            <a:pPr>
              <a:lnSpc>
                <a:spcPct val="90000"/>
              </a:lnSpc>
              <a:spcBef>
                <a:spcPct val="35000"/>
              </a:spcBef>
              <a:buClr>
                <a:srgbClr val="002060"/>
              </a:buClr>
              <a:buSzPct val="100000"/>
              <a:buFont typeface="Wingdings" panose="05000000000000000000" pitchFamily="2" charset="2"/>
              <a:buChar char="§"/>
            </a:pPr>
            <a:r>
              <a:rPr kumimoji="1" lang="en-US" altLang="en-US" sz="1700" dirty="0"/>
              <a:t>Example</a:t>
            </a:r>
            <a:endParaRPr kumimoji="1" lang="en-US" altLang="en-US" sz="1700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9645" y="4206240"/>
            <a:ext cx="4831715" cy="233235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6550025" y="3818890"/>
            <a:ext cx="2170430" cy="10013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200" i="1"/>
              <a:t>Instructors table (modified)</a:t>
            </a:r>
            <a:endParaRPr lang="en-US" sz="1200" i="1"/>
          </a:p>
          <a:p>
            <a:r>
              <a:rPr lang="en-US" sz="1200"/>
              <a:t>InstructorID (PK)</a:t>
            </a:r>
            <a:endParaRPr lang="en-US" sz="1200"/>
          </a:p>
          <a:p>
            <a:r>
              <a:rPr lang="en-US" sz="1200"/>
              <a:t>Name</a:t>
            </a:r>
            <a:endParaRPr lang="en-US" sz="1200"/>
          </a:p>
          <a:p>
            <a:r>
              <a:rPr lang="en-US" sz="1200"/>
              <a:t>DepartmentID (FK )</a:t>
            </a:r>
            <a:endParaRPr lang="en-US" sz="1200"/>
          </a:p>
          <a:p>
            <a:r>
              <a:rPr lang="en-US" sz="1200"/>
              <a:t>Salary</a:t>
            </a:r>
            <a:endParaRPr lang="en-US" sz="1200"/>
          </a:p>
          <a:p>
            <a:endParaRPr lang="en-US" sz="1200"/>
          </a:p>
        </p:txBody>
      </p:sp>
      <p:sp>
        <p:nvSpPr>
          <p:cNvPr id="5" name="Text Box 4"/>
          <p:cNvSpPr txBox="1"/>
          <p:nvPr/>
        </p:nvSpPr>
        <p:spPr>
          <a:xfrm>
            <a:off x="6489065" y="5128895"/>
            <a:ext cx="570293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b="1"/>
              <a:t>Advantages of Reducing Redundancy</a:t>
            </a:r>
            <a:endParaRPr lang="en-US" sz="1200" b="1"/>
          </a:p>
          <a:p>
            <a:r>
              <a:rPr lang="en-US" sz="1200" b="1"/>
              <a:t>Simplicity: </a:t>
            </a:r>
            <a:r>
              <a:rPr lang="en-US" sz="1200"/>
              <a:t>The database schema becomes easier to understand and manage.</a:t>
            </a:r>
            <a:endParaRPr lang="en-US" sz="1200"/>
          </a:p>
          <a:p>
            <a:r>
              <a:rPr lang="en-US" sz="1200" b="1"/>
              <a:t>Performance: </a:t>
            </a:r>
            <a:r>
              <a:rPr lang="en-US" sz="1200"/>
              <a:t>Queries can be faster due to fewer </a:t>
            </a:r>
            <a:r>
              <a:rPr lang="en-US" sz="1200">
                <a:solidFill>
                  <a:schemeClr val="accent2"/>
                </a:solidFill>
              </a:rPr>
              <a:t>join </a:t>
            </a:r>
            <a:r>
              <a:rPr lang="en-US" sz="1200"/>
              <a:t>operations.</a:t>
            </a:r>
            <a:endParaRPr lang="en-US" sz="1200"/>
          </a:p>
          <a:p>
            <a:r>
              <a:rPr lang="en-US" sz="1200" b="1"/>
              <a:t>Integrity:</a:t>
            </a:r>
            <a:r>
              <a:rPr lang="en-US" sz="1200"/>
              <a:t> Directly linking entities can help maintain referential integrity more straightforwardly.</a:t>
            </a:r>
            <a:endParaRPr lang="en-US" sz="1200"/>
          </a:p>
        </p:txBody>
      </p:sp>
      <p:sp>
        <p:nvSpPr>
          <p:cNvPr id="6" name="Text Box 5"/>
          <p:cNvSpPr txBox="1"/>
          <p:nvPr/>
        </p:nvSpPr>
        <p:spPr>
          <a:xfrm>
            <a:off x="8901430" y="3818890"/>
            <a:ext cx="15367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200" i="1">
                <a:sym typeface="+mn-ea"/>
              </a:rPr>
              <a:t>Departments table</a:t>
            </a:r>
            <a:endParaRPr lang="en-US" sz="1200" i="1"/>
          </a:p>
          <a:p>
            <a:r>
              <a:rPr lang="en-US" sz="1200">
                <a:sym typeface="+mn-ea"/>
              </a:rPr>
              <a:t>DepartmentID (PK)</a:t>
            </a:r>
            <a:endParaRPr lang="en-US" sz="1200"/>
          </a:p>
          <a:p>
            <a:r>
              <a:rPr lang="en-US" sz="1200">
                <a:sym typeface="+mn-ea"/>
              </a:rPr>
              <a:t>DeptName</a:t>
            </a:r>
            <a:endParaRPr lang="en-US" sz="1200"/>
          </a:p>
          <a:p>
            <a:r>
              <a:rPr lang="en-US" sz="1200">
                <a:sym typeface="+mn-ea"/>
              </a:rPr>
              <a:t>Building</a:t>
            </a:r>
            <a:endParaRPr lang="en-US" sz="1200"/>
          </a:p>
          <a:p>
            <a:r>
              <a:rPr lang="en-US" sz="1200">
                <a:sym typeface="+mn-ea"/>
              </a:rPr>
              <a:t>Budget</a:t>
            </a:r>
            <a:endParaRPr lang="en-US" sz="12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Redundancy of Schemas (Cont.)</a:t>
            </a:r>
            <a:endParaRPr lang="en-US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5970" y="1417955"/>
            <a:ext cx="10606405" cy="342074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700" dirty="0"/>
              <a:t>For one-to-one relationship sets, either side can be chosen to act as the “many” side</a:t>
            </a:r>
            <a:endParaRPr lang="en-US" altLang="en-US" sz="1700" dirty="0"/>
          </a:p>
          <a:p>
            <a:pPr lvl="1">
              <a:lnSpc>
                <a:spcPct val="90000"/>
              </a:lnSpc>
              <a:buSzPct val="110000"/>
              <a:buFont typeface="Arial" panose="020B0604020202020204" pitchFamily="34" charset="0"/>
              <a:buChar char="•"/>
            </a:pPr>
            <a:r>
              <a:rPr lang="en-US" altLang="en-US" sz="1700" dirty="0">
                <a:ea typeface="MS PGothic" panose="020B0600070205080204" charset="-128"/>
              </a:rPr>
              <a:t>That is, an extra attribute can be added to either of the tables corresponding to the two entity sets </a:t>
            </a:r>
            <a:endParaRPr lang="en-US" altLang="en-US" sz="1700" dirty="0">
              <a:ea typeface="MS PGothic" panose="020B0600070205080204" charset="-128"/>
            </a:endParaRP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700" dirty="0"/>
              <a:t>If participation is </a:t>
            </a:r>
            <a:r>
              <a:rPr lang="en-US" altLang="en-US" sz="1700" i="1" dirty="0"/>
              <a:t>partial</a:t>
            </a:r>
            <a:r>
              <a:rPr lang="en-US" altLang="en-US" sz="1700" dirty="0"/>
              <a:t> on the “many” side, replacing a schema by an extra attribute in the schema corresponding to the “many” side could result in </a:t>
            </a:r>
            <a:r>
              <a:rPr lang="en-US" altLang="en-US" sz="1700" dirty="0">
                <a:solidFill>
                  <a:schemeClr val="accent2"/>
                </a:solidFill>
              </a:rPr>
              <a:t>null </a:t>
            </a:r>
            <a:r>
              <a:rPr lang="en-US" altLang="en-US" sz="1700" dirty="0"/>
              <a:t>values</a:t>
            </a:r>
            <a:endParaRPr lang="en-US" altLang="en-US" sz="1700" dirty="0"/>
          </a:p>
          <a:p>
            <a:endParaRPr lang="en-US" alt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887730" y="2764155"/>
            <a:ext cx="5147310" cy="35128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 b="1"/>
              <a:t>Scenario 1: </a:t>
            </a:r>
            <a:r>
              <a:rPr lang="en-US" sz="1400"/>
              <a:t>Adding an Attribute to the DriverLicense Table</a:t>
            </a:r>
            <a:endParaRPr lang="en-US" sz="1400"/>
          </a:p>
          <a:p>
            <a:r>
              <a:rPr lang="en-US" sz="1400"/>
              <a:t>In this scenario, we consider each person may or may not have a driver's license (partial participation from the Person side), but every driver's license is associated with exactly one person.</a:t>
            </a:r>
            <a:endParaRPr lang="en-US" sz="1400"/>
          </a:p>
          <a:p>
            <a:endParaRPr lang="en-US" sz="1400"/>
          </a:p>
          <a:p>
            <a:r>
              <a:rPr lang="en-US" sz="1400" b="1"/>
              <a:t>Person Table:</a:t>
            </a:r>
            <a:endParaRPr lang="en-US" sz="1400" b="1"/>
          </a:p>
          <a:p>
            <a:r>
              <a:rPr lang="en-US" sz="1400"/>
              <a:t>PersonID (PK)</a:t>
            </a:r>
            <a:endParaRPr lang="en-US" sz="1400"/>
          </a:p>
          <a:p>
            <a:r>
              <a:rPr lang="en-US" sz="1400"/>
              <a:t>Name</a:t>
            </a:r>
            <a:endParaRPr lang="en-US" sz="1400"/>
          </a:p>
          <a:p>
            <a:r>
              <a:rPr lang="en-US" sz="1400"/>
              <a:t>DateOfBirth</a:t>
            </a:r>
            <a:endParaRPr lang="en-US" sz="1400"/>
          </a:p>
          <a:p>
            <a:endParaRPr lang="en-US" sz="1400" b="1"/>
          </a:p>
          <a:p>
            <a:r>
              <a:rPr lang="en-US" sz="1400" b="1"/>
              <a:t>DriverLicense Table:</a:t>
            </a:r>
            <a:endParaRPr lang="en-US" sz="1400" b="1"/>
          </a:p>
          <a:p>
            <a:r>
              <a:rPr lang="en-US" sz="1400"/>
              <a:t>LicenseID (PK)</a:t>
            </a:r>
            <a:endParaRPr lang="en-US" sz="1400"/>
          </a:p>
          <a:p>
            <a:r>
              <a:rPr lang="en-US" sz="1400"/>
              <a:t>IssueDate</a:t>
            </a:r>
            <a:endParaRPr lang="en-US" sz="1400"/>
          </a:p>
          <a:p>
            <a:r>
              <a:rPr lang="en-US" sz="1400"/>
              <a:t>ExpirationDate</a:t>
            </a:r>
            <a:endParaRPr lang="en-US" sz="1400"/>
          </a:p>
          <a:p>
            <a:r>
              <a:rPr lang="en-US" sz="1400"/>
              <a:t>PersonID (PK)</a:t>
            </a:r>
            <a:endParaRPr lang="en-US" sz="1400"/>
          </a:p>
        </p:txBody>
      </p:sp>
      <p:sp>
        <p:nvSpPr>
          <p:cNvPr id="4" name="Text Box 3"/>
          <p:cNvSpPr txBox="1"/>
          <p:nvPr/>
        </p:nvSpPr>
        <p:spPr>
          <a:xfrm>
            <a:off x="6162675" y="2764155"/>
            <a:ext cx="6096000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 b="1"/>
              <a:t>Scenario 2: </a:t>
            </a:r>
            <a:r>
              <a:rPr lang="en-US" sz="1400"/>
              <a:t>Adding an Attribute to the Person Table</a:t>
            </a:r>
            <a:endParaRPr lang="en-US" sz="1400"/>
          </a:p>
          <a:p>
            <a:r>
              <a:rPr lang="en-US" sz="1400"/>
              <a:t>Alternatively, if we somehow want to reverse the relationship direction considering different constraints or requirements:</a:t>
            </a:r>
            <a:endParaRPr lang="en-US" sz="1400"/>
          </a:p>
          <a:p>
            <a:endParaRPr lang="en-US" sz="1400"/>
          </a:p>
          <a:p>
            <a:r>
              <a:rPr lang="en-US" sz="1400" b="1"/>
              <a:t>Person Table:</a:t>
            </a:r>
            <a:endParaRPr lang="en-US" sz="1400" b="1"/>
          </a:p>
          <a:p>
            <a:r>
              <a:rPr lang="en-US" sz="1400"/>
              <a:t>PersonID (PK)</a:t>
            </a:r>
            <a:endParaRPr lang="en-US" sz="1400"/>
          </a:p>
          <a:p>
            <a:r>
              <a:rPr lang="en-US" sz="1400"/>
              <a:t>Name</a:t>
            </a:r>
            <a:endParaRPr lang="en-US" sz="1400"/>
          </a:p>
          <a:p>
            <a:r>
              <a:rPr lang="en-US" sz="1400"/>
              <a:t>DateOfBirth</a:t>
            </a:r>
            <a:endParaRPr lang="en-US" sz="1400"/>
          </a:p>
          <a:p>
            <a:r>
              <a:rPr lang="en-US" sz="1400"/>
              <a:t>LicenseID (FK)</a:t>
            </a:r>
            <a:endParaRPr lang="en-US" sz="1400"/>
          </a:p>
          <a:p>
            <a:endParaRPr lang="en-US" sz="1400"/>
          </a:p>
          <a:p>
            <a:r>
              <a:rPr lang="en-US" sz="1400" b="1"/>
              <a:t>DriverLicense Table:</a:t>
            </a:r>
            <a:endParaRPr lang="en-US" sz="1400" b="1"/>
          </a:p>
          <a:p>
            <a:r>
              <a:rPr lang="en-US" sz="1400"/>
              <a:t>LicenseID (PK)</a:t>
            </a:r>
            <a:endParaRPr lang="en-US" sz="1400"/>
          </a:p>
          <a:p>
            <a:r>
              <a:rPr lang="en-US" sz="1400"/>
              <a:t>IssueDate</a:t>
            </a:r>
            <a:endParaRPr lang="en-US" sz="1400"/>
          </a:p>
          <a:p>
            <a:r>
              <a:rPr lang="en-US" sz="1400"/>
              <a:t>ExpirationDate</a:t>
            </a:r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666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Redundancy of Schemas (Cont.)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23265" y="1532890"/>
            <a:ext cx="10071735" cy="1298575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700" dirty="0"/>
              <a:t>The schema corresponding to a relationship set linking a weak entity set to its identifying strong entity set is redundant.</a:t>
            </a:r>
            <a:endParaRPr lang="en-US" altLang="en-US" sz="17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700" dirty="0"/>
              <a:t>Example: The </a:t>
            </a:r>
            <a:r>
              <a:rPr lang="en-US" altLang="en-US" sz="1700" i="1" dirty="0"/>
              <a:t>section </a:t>
            </a:r>
            <a:r>
              <a:rPr lang="en-US" altLang="en-US" sz="1700" dirty="0"/>
              <a:t>schema already contains the attributes that would appear in the </a:t>
            </a:r>
            <a:r>
              <a:rPr lang="en-US" altLang="en-US" sz="1700" i="1" dirty="0" err="1"/>
              <a:t>sec_course</a:t>
            </a:r>
            <a:r>
              <a:rPr lang="en-US" altLang="en-US" sz="1700" dirty="0"/>
              <a:t> schema</a:t>
            </a:r>
            <a:endParaRPr lang="en-US" altLang="en-US" sz="1700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0965" y="2831465"/>
            <a:ext cx="8048625" cy="16954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04545" y="4785995"/>
            <a:ext cx="973645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 i="1"/>
              <a:t>sec_course</a:t>
            </a:r>
            <a:r>
              <a:rPr lang="en-US" sz="1400"/>
              <a:t> Schema:</a:t>
            </a:r>
            <a:endParaRPr lang="en-US" sz="1400"/>
          </a:p>
          <a:p>
            <a:pPr lvl="1" indent="0">
              <a:buFont typeface="Arial" panose="020B0604020202020204" pitchFamily="34" charset="0"/>
              <a:buNone/>
            </a:pPr>
            <a:r>
              <a:rPr lang="en-US" sz="1400"/>
              <a:t>CourseID</a:t>
            </a:r>
            <a:endParaRPr lang="en-US" sz="1400"/>
          </a:p>
          <a:p>
            <a:pPr lvl="1" indent="0">
              <a:buFont typeface="Arial" panose="020B0604020202020204" pitchFamily="34" charset="0"/>
              <a:buNone/>
            </a:pPr>
            <a:r>
              <a:rPr lang="en-US" sz="1400"/>
              <a:t>SectionNumber</a:t>
            </a:r>
            <a:endParaRPr lang="en-US" sz="1400"/>
          </a:p>
          <a:p>
            <a:pPr lvl="1" indent="0">
              <a:buFont typeface="Arial" panose="020B0604020202020204" pitchFamily="34" charset="0"/>
              <a:buNone/>
            </a:pPr>
            <a:r>
              <a:rPr lang="en-US" sz="1400"/>
              <a:t>Possibly other attributes indicating the relationship details</a:t>
            </a:r>
            <a:endParaRPr lang="en-US" sz="1400"/>
          </a:p>
          <a:p>
            <a:endParaRPr lang="en-US" sz="1400"/>
          </a:p>
          <a:p>
            <a:r>
              <a:rPr lang="en-US" sz="1400"/>
              <a:t>However, this </a:t>
            </a:r>
            <a:r>
              <a:rPr lang="en-US" sz="1400" b="1"/>
              <a:t>sec_course</a:t>
            </a:r>
            <a:r>
              <a:rPr lang="en-US" sz="1400"/>
              <a:t> schema would be redundant because the Section schema already contains the CourseID attribute to link each section to its course. </a:t>
            </a:r>
            <a:endParaRPr lang="en-US" sz="1400"/>
          </a:p>
          <a:p>
            <a:pPr marL="742950" lvl="1" indent="-285750">
              <a:buFont typeface="Wingdings" panose="05000000000000000000" charset="0"/>
              <a:buChar char="ü"/>
            </a:pPr>
            <a:r>
              <a:rPr lang="en-US" sz="1400"/>
              <a:t>The Section schema essentially embeds the relationship by including </a:t>
            </a:r>
            <a:r>
              <a:rPr lang="en-US" sz="1400" b="1"/>
              <a:t>CourseID</a:t>
            </a:r>
            <a:r>
              <a:rPr lang="en-US" sz="1400"/>
              <a:t> in its composite primary key, making a separate relationship schema unnecessary.</a:t>
            </a:r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12825" y="223520"/>
            <a:ext cx="9719945" cy="105854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Design Approaches</a:t>
            </a:r>
            <a:endParaRPr lang="en-US" altLang="en-US">
              <a:effectLst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189990" y="1282700"/>
            <a:ext cx="10182860" cy="526986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en-US" sz="2800" dirty="0"/>
              <a:t>Entity Relationship Model (covered in this chapter)</a:t>
            </a:r>
            <a:endParaRPr lang="en-US" altLang="en-US" sz="2800" dirty="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MS PGothic" panose="020B0600070205080204" charset="-128"/>
              </a:rPr>
              <a:t>Models an enterprise as a collection of </a:t>
            </a:r>
            <a:r>
              <a:rPr lang="en-US" altLang="en-US" sz="2800" i="1" dirty="0">
                <a:ea typeface="MS PGothic" panose="020B0600070205080204" charset="-128"/>
              </a:rPr>
              <a:t>entities </a:t>
            </a:r>
            <a:r>
              <a:rPr lang="en-US" altLang="en-US" sz="2800" dirty="0">
                <a:ea typeface="MS PGothic" panose="020B0600070205080204" charset="-128"/>
              </a:rPr>
              <a:t>and </a:t>
            </a:r>
            <a:r>
              <a:rPr lang="en-US" altLang="en-US" sz="2800" i="1" dirty="0">
                <a:ea typeface="MS PGothic" panose="020B0600070205080204" charset="-128"/>
              </a:rPr>
              <a:t>relationships</a:t>
            </a:r>
            <a:endParaRPr lang="en-US" altLang="en-US" sz="2800" i="1" dirty="0">
              <a:ea typeface="MS PGothic" panose="020B060007020508020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2800" dirty="0">
                <a:ea typeface="MS PGothic" panose="020B0600070205080204" charset="-128"/>
              </a:rPr>
              <a:t>Entity: a “thing” or “object” in the enterprise that is distinguishable from other objects</a:t>
            </a:r>
            <a:endParaRPr lang="en-US" altLang="en-US" sz="2800" dirty="0">
              <a:ea typeface="MS PGothic" panose="020B0600070205080204" charset="-128"/>
            </a:endParaRP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MS PGothic" panose="020B0600070205080204" charset="-128"/>
              </a:rPr>
              <a:t>Described by a set of </a:t>
            </a:r>
            <a:r>
              <a:rPr lang="en-US" altLang="en-US" sz="2800" i="1" dirty="0">
                <a:ea typeface="MS PGothic" panose="020B0600070205080204" charset="-128"/>
              </a:rPr>
              <a:t>attributes</a:t>
            </a:r>
            <a:endParaRPr lang="en-US" altLang="en-US" sz="2800" dirty="0">
              <a:ea typeface="MS PGothic" panose="020B0600070205080204" charset="-128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2800" dirty="0">
                <a:ea typeface="MS PGothic" panose="020B0600070205080204" charset="-128"/>
              </a:rPr>
              <a:t>Relationship: an association among several entities</a:t>
            </a:r>
            <a:endParaRPr lang="en-US" altLang="en-US" sz="2800" dirty="0">
              <a:ea typeface="MS PGothic" panose="020B0600070205080204" charset="-128"/>
            </a:endParaRPr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MS PGothic" panose="020B0600070205080204" charset="-128"/>
              </a:rPr>
              <a:t>Represented diagrammatically by an </a:t>
            </a:r>
            <a:r>
              <a:rPr lang="en-US" altLang="en-US" sz="2800" i="1" dirty="0">
                <a:ea typeface="MS PGothic" panose="020B0600070205080204" charset="-128"/>
              </a:rPr>
              <a:t>entity-relationship diagram:</a:t>
            </a:r>
            <a:endParaRPr lang="en-US" altLang="en-US" sz="2800" i="1" dirty="0">
              <a:ea typeface="MS PGothic" panose="020B0600070205080204" charset="-128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en-US" sz="2800" dirty="0"/>
              <a:t>Normalization Theory (Chapter 6)</a:t>
            </a:r>
            <a:endParaRPr lang="en-US" altLang="en-US" sz="2800" dirty="0"/>
          </a:p>
          <a:p>
            <a:pPr lvl="1">
              <a:buSzPct val="110000"/>
              <a:buFont typeface="Arial" panose="020B0604020202020204" pitchFamily="34" charset="0"/>
              <a:buChar char="•"/>
            </a:pPr>
            <a:r>
              <a:rPr lang="en-US" altLang="en-US" sz="2800" dirty="0">
                <a:ea typeface="MS PGothic" panose="020B0600070205080204" charset="-128"/>
              </a:rPr>
              <a:t>Formalize what designs are bad, and test for them</a:t>
            </a:r>
            <a:endParaRPr lang="en-US" altLang="en-US" sz="2800" dirty="0">
              <a:ea typeface="MS PGothic" panose="020B0600070205080204" charset="-128"/>
            </a:endParaRPr>
          </a:p>
          <a:p>
            <a:pPr lvl="1">
              <a:buFont typeface="Monotype Sorts" charset="2"/>
              <a:buNone/>
            </a:pPr>
            <a:endParaRPr lang="en-US" altLang="en-US" sz="2800" dirty="0">
              <a:ea typeface="MS PGothic" panose="020B060007020508020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736850"/>
            <a:ext cx="8267700" cy="6096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Extended E-R Features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2946400" y="2851150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33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417955"/>
            <a:ext cx="5893435" cy="5167630"/>
          </a:xfrm>
        </p:spPr>
        <p:txBody>
          <a:bodyPr/>
          <a:lstStyle/>
          <a:p>
            <a:r>
              <a:rPr lang="en-US" altLang="en-US" sz="1700" dirty="0"/>
              <a:t>Top-down design process; we designate sub-groupings within an entity set that are distinctive from other entities in the set.</a:t>
            </a:r>
            <a:endParaRPr lang="en-US" altLang="en-US" sz="1700" dirty="0"/>
          </a:p>
          <a:p>
            <a:r>
              <a:rPr lang="en-US" altLang="en-US" sz="1700" dirty="0"/>
              <a:t>These sub-groupings become lower-level entity sets that have attributes or participate in relationships that do not apply to the higher-level entity set.</a:t>
            </a:r>
            <a:endParaRPr lang="en-US" altLang="en-US" sz="1700" dirty="0"/>
          </a:p>
          <a:p>
            <a:r>
              <a:rPr lang="en-US" altLang="en-US" sz="1700" dirty="0"/>
              <a:t>Depicted by a </a:t>
            </a:r>
            <a:r>
              <a:rPr lang="en-US" altLang="en-US" sz="1700" i="1" dirty="0"/>
              <a:t>triangle</a:t>
            </a:r>
            <a:r>
              <a:rPr lang="en-US" altLang="en-US" sz="1700" dirty="0"/>
              <a:t> component labeled ISA -</a:t>
            </a:r>
            <a:r>
              <a:rPr lang="en-US" altLang="en-US" sz="1700" dirty="0">
                <a:solidFill>
                  <a:srgbClr val="FF0000"/>
                </a:solidFill>
              </a:rPr>
              <a:t>is a</a:t>
            </a:r>
            <a:r>
              <a:rPr lang="en-US" altLang="en-US" sz="1700" dirty="0"/>
              <a:t> (e.g., </a:t>
            </a:r>
            <a:r>
              <a:rPr lang="en-US" altLang="en-US" sz="1700" i="1" dirty="0">
                <a:solidFill>
                  <a:srgbClr val="FF0000"/>
                </a:solidFill>
              </a:rPr>
              <a:t>instructor</a:t>
            </a:r>
            <a:r>
              <a:rPr lang="en-US" altLang="en-US" sz="1700" dirty="0">
                <a:solidFill>
                  <a:srgbClr val="FF0000"/>
                </a:solidFill>
              </a:rPr>
              <a:t> </a:t>
            </a:r>
            <a:r>
              <a:rPr lang="en-US" altLang="en-US" sz="1700" dirty="0"/>
              <a:t>“is a” </a:t>
            </a:r>
            <a:r>
              <a:rPr lang="en-US" altLang="en-US" sz="1700" i="1" dirty="0">
                <a:solidFill>
                  <a:srgbClr val="FF0000"/>
                </a:solidFill>
              </a:rPr>
              <a:t>person</a:t>
            </a:r>
            <a:r>
              <a:rPr lang="en-US" altLang="en-US" sz="1700" dirty="0"/>
              <a:t>).</a:t>
            </a:r>
            <a:endParaRPr lang="en-US" altLang="en-US" sz="1700" dirty="0"/>
          </a:p>
          <a:p>
            <a:r>
              <a:rPr lang="en-US" altLang="en-US" sz="1700" b="1" dirty="0">
                <a:solidFill>
                  <a:srgbClr val="002060"/>
                </a:solidFill>
              </a:rPr>
              <a:t>Attribute inheritance</a:t>
            </a:r>
            <a:r>
              <a:rPr lang="en-US" altLang="en-US" sz="1700" dirty="0">
                <a:solidFill>
                  <a:srgbClr val="002060"/>
                </a:solidFill>
              </a:rPr>
              <a:t> </a:t>
            </a:r>
            <a:r>
              <a:rPr lang="en-US" altLang="en-US" sz="1700" dirty="0"/>
              <a:t>– a lower-level entity set inherits all the attributes and relationship participation of the higher-level entity set to which it is linked.</a:t>
            </a:r>
            <a:endParaRPr lang="en-US" altLang="en-US" sz="1700" dirty="0"/>
          </a:p>
          <a:p>
            <a:endParaRPr lang="en-US" altLang="en-US" dirty="0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180580" y="1111885"/>
            <a:ext cx="4529455" cy="48374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205855" y="1452245"/>
            <a:ext cx="5866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We can apply specialization repeatedly to refine a design scheme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179695" y="2131695"/>
            <a:ext cx="6402705" cy="412369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6840" y="1898015"/>
            <a:ext cx="5700395" cy="199136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4-03-07 at 9.52.04 in the mo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1580" y="261620"/>
            <a:ext cx="7170420" cy="57150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68655" y="1407160"/>
            <a:ext cx="435292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Explain how you would identify all students majoring in Computer Science including their names, addresses, and enrollment years, </a:t>
            </a:r>
            <a:endParaRPr lang="en-US" sz="24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7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46430" y="274320"/>
            <a:ext cx="8077200" cy="116649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Specialization via Schemas</a:t>
            </a:r>
            <a:endParaRPr lang="en-US" altLang="en-US" sz="2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6430" y="1441450"/>
            <a:ext cx="10530840" cy="49549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r>
              <a:rPr lang="en-US" altLang="en-US" sz="1700" dirty="0"/>
              <a:t>Method 1: </a:t>
            </a:r>
            <a:endParaRPr lang="en-US" altLang="en-US" sz="1700" dirty="0"/>
          </a:p>
          <a:p>
            <a:pPr lvl="1">
              <a:buSzPct val="110000"/>
              <a:buFont typeface="Arial" panose="020B0604020202020204" pitchFamily="34" charset="0"/>
              <a:buChar char="•"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r>
              <a:rPr lang="en-US" altLang="en-US" sz="1700" dirty="0">
                <a:ea typeface="MS PGothic" panose="020B0600070205080204" charset="-128"/>
              </a:rPr>
              <a:t>Form a schema for the higher-level entity </a:t>
            </a:r>
            <a:endParaRPr lang="en-US" altLang="en-US" sz="1700" dirty="0">
              <a:ea typeface="MS PGothic" panose="020B0600070205080204" charset="-128"/>
            </a:endParaRPr>
          </a:p>
          <a:p>
            <a:pPr lvl="1">
              <a:buSzPct val="110000"/>
              <a:buFont typeface="Arial" panose="020B0604020202020204" pitchFamily="34" charset="0"/>
              <a:buChar char="•"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r>
              <a:rPr lang="en-US" altLang="en-US" sz="1700" dirty="0">
                <a:ea typeface="MS PGothic" panose="020B0600070205080204" charset="-128"/>
              </a:rPr>
              <a:t>Form a schema for each lower-level entity set, include primary key of higher-level entity set and local attributes</a:t>
            </a:r>
            <a:endParaRPr lang="en-US" altLang="en-US" sz="1700" dirty="0">
              <a:ea typeface="MS PGothic" panose="020B0600070205080204" charset="-128"/>
            </a:endParaRPr>
          </a:p>
          <a:p>
            <a:pPr marL="457200" lvl="1" indent="0">
              <a:buSzPct val="110000"/>
              <a:buNone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br>
              <a:rPr lang="en-US" altLang="en-US" sz="1700" dirty="0">
                <a:ea typeface="MS PGothic" panose="020B0600070205080204" charset="-128"/>
              </a:rPr>
            </a:br>
            <a:br>
              <a:rPr lang="en-US" altLang="en-US" sz="1700" dirty="0">
                <a:ea typeface="MS PGothic" panose="020B0600070205080204" charset="-128"/>
              </a:rPr>
            </a:br>
            <a:endParaRPr lang="en-US" altLang="en-US" sz="1700" dirty="0">
              <a:ea typeface="MS PGothic" panose="020B0600070205080204" charset="-128"/>
            </a:endParaRPr>
          </a:p>
          <a:p>
            <a:pPr lvl="1"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endParaRPr lang="en-US" altLang="en-US" sz="1700" dirty="0">
              <a:ea typeface="MS PGothic" panose="020B0600070205080204" charset="-128"/>
            </a:endParaRPr>
          </a:p>
          <a:p>
            <a:pPr marL="457200" lvl="1" indent="0">
              <a:buNone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endParaRPr lang="en-US" altLang="en-US" sz="1700" dirty="0">
              <a:ea typeface="MS PGothic" panose="020B0600070205080204" charset="-128"/>
            </a:endParaRPr>
          </a:p>
          <a:p>
            <a:pPr lvl="1">
              <a:buSzPct val="110000"/>
              <a:buFont typeface="Arial" panose="020B0604020202020204" pitchFamily="34" charset="0"/>
              <a:buChar char="•"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r>
              <a:rPr lang="en-US" altLang="en-US" sz="1700" dirty="0">
                <a:ea typeface="MS PGothic" panose="020B0600070205080204" charset="-128"/>
              </a:rPr>
              <a:t>Drawback:  getting information about, an </a:t>
            </a:r>
            <a:r>
              <a:rPr lang="en-US" altLang="en-US" sz="1700" i="1" dirty="0">
                <a:ea typeface="MS PGothic" panose="020B0600070205080204" charset="-128"/>
              </a:rPr>
              <a:t>employee</a:t>
            </a:r>
            <a:r>
              <a:rPr lang="en-US" altLang="en-US" sz="1700" dirty="0">
                <a:ea typeface="MS PGothic" panose="020B0600070205080204" charset="-128"/>
              </a:rPr>
              <a:t> requires accessing two relations, the one corresponding to the </a:t>
            </a:r>
            <a:r>
              <a:rPr lang="en-US" altLang="en-US" sz="1700" i="1" dirty="0">
                <a:latin typeface="Arial Italic" panose="020B0604020202020204" charset="0"/>
                <a:ea typeface="MS PGothic" panose="020B0600070205080204" charset="-128"/>
                <a:cs typeface="Arial Italic" panose="020B0604020202020204" charset="0"/>
              </a:rPr>
              <a:t>low-level schema</a:t>
            </a:r>
            <a:r>
              <a:rPr lang="en-US" altLang="en-US" sz="1700" dirty="0">
                <a:ea typeface="MS PGothic" panose="020B0600070205080204" charset="-128"/>
              </a:rPr>
              <a:t> and the one corresponding to the </a:t>
            </a:r>
            <a:r>
              <a:rPr lang="en-US" altLang="en-US" sz="1700" i="1" dirty="0">
                <a:latin typeface="Arial Italic" panose="020B0604020202020204" charset="0"/>
                <a:ea typeface="MS PGothic" panose="020B0600070205080204" charset="-128"/>
                <a:cs typeface="Arial Italic" panose="020B0604020202020204" charset="0"/>
              </a:rPr>
              <a:t>high-level schema</a:t>
            </a:r>
            <a:endParaRPr lang="en-US" altLang="en-US" sz="1700" i="1" dirty="0">
              <a:latin typeface="Arial Italic" panose="020B0604020202020204" charset="0"/>
              <a:ea typeface="MS PGothic" panose="020B0600070205080204" charset="-128"/>
              <a:cs typeface="Arial Italic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4782" y="2712466"/>
            <a:ext cx="3633407" cy="1268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7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41985" y="269240"/>
            <a:ext cx="8942705" cy="112839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Representing Specialization as Schemas (Cont.)</a:t>
            </a:r>
            <a:endParaRPr lang="en-US" altLang="en-U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641985" y="1398270"/>
            <a:ext cx="10775950" cy="545973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r>
              <a:rPr lang="en-US" altLang="en-US" sz="1700" dirty="0"/>
              <a:t>Method 2:  </a:t>
            </a:r>
            <a:endParaRPr lang="en-US" altLang="en-US" sz="1700" dirty="0"/>
          </a:p>
          <a:p>
            <a:pPr lvl="1">
              <a:buSzPct val="110000"/>
              <a:buFont typeface="Arial" panose="020B0604020202020204" pitchFamily="34" charset="0"/>
              <a:buChar char="•"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r>
              <a:rPr lang="en-US" altLang="en-US" sz="1700" dirty="0">
                <a:ea typeface="MS PGothic" panose="020B0600070205080204" charset="-128"/>
              </a:rPr>
              <a:t>Form a schema for each entity set with all local and inherited attributes</a:t>
            </a:r>
            <a:endParaRPr lang="en-US" altLang="en-US" sz="1700" dirty="0">
              <a:ea typeface="MS PGothic" panose="020B0600070205080204" charset="-128"/>
            </a:endParaRPr>
          </a:p>
          <a:p>
            <a:pPr lvl="1">
              <a:buFont typeface="Monotype Sorts" charset="2"/>
              <a:buNone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endParaRPr lang="en-US" altLang="en-US" sz="1700" dirty="0">
              <a:ea typeface="MS PGothic" panose="020B0600070205080204" charset="-128"/>
            </a:endParaRPr>
          </a:p>
          <a:p>
            <a:pPr lvl="1">
              <a:buFont typeface="Monotype Sorts" charset="2"/>
              <a:buNone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endParaRPr lang="en-US" altLang="en-US" sz="1700" dirty="0">
              <a:ea typeface="MS PGothic" panose="020B0600070205080204" charset="-128"/>
            </a:endParaRPr>
          </a:p>
          <a:p>
            <a:pPr lvl="1">
              <a:buFont typeface="Monotype Sorts" charset="2"/>
              <a:buNone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endParaRPr lang="en-US" altLang="en-US" sz="1700" dirty="0">
              <a:ea typeface="MS PGothic" panose="020B0600070205080204" charset="-128"/>
            </a:endParaRPr>
          </a:p>
          <a:p>
            <a:pPr lvl="1">
              <a:buFont typeface="Monotype Sorts" charset="2"/>
              <a:buNone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endParaRPr lang="en-US" altLang="en-US" sz="1700" dirty="0">
              <a:ea typeface="MS PGothic" panose="020B0600070205080204" charset="-128"/>
            </a:endParaRPr>
          </a:p>
          <a:p>
            <a:pPr lvl="1">
              <a:buFont typeface="Monotype Sorts" charset="2"/>
              <a:buNone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endParaRPr lang="en-US" altLang="en-US" sz="1700" dirty="0">
              <a:ea typeface="MS PGothic" panose="020B0600070205080204" charset="-128"/>
            </a:endParaRPr>
          </a:p>
          <a:p>
            <a:pPr lvl="1">
              <a:buFont typeface="Monotype Sorts" charset="2"/>
              <a:buNone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endParaRPr lang="en-US" altLang="en-US" sz="1700" dirty="0">
              <a:ea typeface="MS PGothic" panose="020B0600070205080204" charset="-128"/>
            </a:endParaRPr>
          </a:p>
          <a:p>
            <a:pPr lvl="1">
              <a:buSzPct val="110000"/>
              <a:buFont typeface="Arial" panose="020B0604020202020204" pitchFamily="34" charset="0"/>
              <a:buChar char="•"/>
              <a:tabLst>
                <a:tab pos="346075" algn="l"/>
                <a:tab pos="1255395" algn="ctr"/>
                <a:tab pos="2452370" algn="l"/>
                <a:tab pos="3823970" algn="ctr"/>
              </a:tabLst>
            </a:pPr>
            <a:r>
              <a:rPr lang="en-US" altLang="en-US" sz="1700" dirty="0">
                <a:ea typeface="MS PGothic" panose="020B0600070205080204" charset="-128"/>
              </a:rPr>
              <a:t>Drawback:  </a:t>
            </a:r>
            <a:r>
              <a:rPr lang="en-US" altLang="en-US" sz="1700" i="1" dirty="0">
                <a:ea typeface="MS PGothic" panose="020B0600070205080204" charset="-128"/>
              </a:rPr>
              <a:t>name, street</a:t>
            </a:r>
            <a:r>
              <a:rPr lang="en-US" altLang="en-US" sz="1700" dirty="0">
                <a:ea typeface="MS PGothic" panose="020B0600070205080204" charset="-128"/>
              </a:rPr>
              <a:t> and </a:t>
            </a:r>
            <a:r>
              <a:rPr lang="en-US" altLang="en-US" sz="1700" i="1" dirty="0">
                <a:ea typeface="MS PGothic" panose="020B0600070205080204" charset="-128"/>
              </a:rPr>
              <a:t>city</a:t>
            </a:r>
            <a:r>
              <a:rPr lang="en-US" altLang="en-US" sz="1700" dirty="0">
                <a:ea typeface="MS PGothic" panose="020B0600070205080204" charset="-128"/>
              </a:rPr>
              <a:t> may be stored redundantly for people who are both students and employees</a:t>
            </a:r>
            <a:endParaRPr lang="en-US" altLang="en-US" sz="1700" dirty="0">
              <a:ea typeface="MS PGothic" panose="020B060007020508020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6913" y="2315954"/>
            <a:ext cx="4451033" cy="1216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36600" y="443865"/>
            <a:ext cx="3931920" cy="62611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Generalization</a:t>
            </a:r>
            <a:endParaRPr lang="en-US" altLang="en-US" sz="28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640715" y="1404620"/>
            <a:ext cx="6154420" cy="4464685"/>
          </a:xfrm>
        </p:spPr>
        <p:txBody>
          <a:bodyPr/>
          <a:lstStyle/>
          <a:p>
            <a:r>
              <a:rPr lang="en-US" altLang="en-US" sz="1800" b="1" dirty="0">
                <a:solidFill>
                  <a:srgbClr val="002060"/>
                </a:solidFill>
              </a:rPr>
              <a:t>A bottom-up design process</a:t>
            </a:r>
            <a:r>
              <a:rPr lang="en-US" altLang="en-US" sz="1800" dirty="0">
                <a:solidFill>
                  <a:srgbClr val="002060"/>
                </a:solidFill>
              </a:rPr>
              <a:t> </a:t>
            </a:r>
            <a:r>
              <a:rPr lang="en-US" altLang="en-US" sz="1800" dirty="0"/>
              <a:t>– combine a number of entity sets that share the same features into a higher-level entity set.</a:t>
            </a:r>
            <a:endParaRPr lang="en-US" alt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800" dirty="0"/>
              <a:t>Specialization and generalization are simple inversions of each other; they are represented in an E-R diagram in the same way.</a:t>
            </a:r>
            <a:endParaRPr lang="en-US" altLang="en-US" sz="1800" dirty="0"/>
          </a:p>
          <a:p>
            <a:r>
              <a:rPr lang="en-US" altLang="en-US" sz="1800" dirty="0"/>
              <a:t>The terms </a:t>
            </a:r>
            <a:r>
              <a:rPr lang="en-US" altLang="en-US" sz="1800" dirty="0">
                <a:solidFill>
                  <a:srgbClr val="FF0000"/>
                </a:solidFill>
              </a:rPr>
              <a:t>specialization </a:t>
            </a:r>
            <a:r>
              <a:rPr lang="en-US" altLang="en-US" sz="1800" dirty="0"/>
              <a:t>and </a:t>
            </a:r>
            <a:r>
              <a:rPr lang="en-US" altLang="en-US" sz="1800" dirty="0">
                <a:solidFill>
                  <a:srgbClr val="FF0000"/>
                </a:solidFill>
              </a:rPr>
              <a:t>generalization </a:t>
            </a:r>
            <a:r>
              <a:rPr lang="en-US" altLang="en-US" sz="1800" dirty="0"/>
              <a:t>are used interchangeably.</a:t>
            </a:r>
            <a:endParaRPr lang="en-US" altLang="en-US" sz="1800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95135" y="779780"/>
            <a:ext cx="4762500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3840" y="133985"/>
            <a:ext cx="7379335" cy="663067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9950" y="386715"/>
            <a:ext cx="10170160" cy="6085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Constraints on Specialization / Generalization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629265" cy="4526280"/>
          </a:xfrm>
        </p:spPr>
        <p:txBody>
          <a:bodyPr/>
          <a:p>
            <a:r>
              <a:rPr lang="en-US" sz="2000"/>
              <a:t>A second type of constarint relates to whether or not entities may belong to more than one lower-level entity set within a single generalization. </a:t>
            </a:r>
            <a:endParaRPr lang="en-US" sz="2000"/>
          </a:p>
          <a:p>
            <a:r>
              <a:rPr lang="en-US" sz="2000"/>
              <a:t>The lower-level entity sets may be one of the following:</a:t>
            </a:r>
            <a:endParaRPr lang="en-US" sz="2000"/>
          </a:p>
          <a:p>
            <a:pPr lvl="1"/>
            <a:r>
              <a:rPr lang="en-US" sz="1750" b="1"/>
              <a:t>Disjoint:</a:t>
            </a:r>
            <a:r>
              <a:rPr lang="en-US" sz="1750"/>
              <a:t> A disjoint-ness constraints requires that an entity belong to </a:t>
            </a:r>
            <a:r>
              <a:rPr lang="en-US" sz="1750">
                <a:solidFill>
                  <a:srgbClr val="FF0000"/>
                </a:solidFill>
              </a:rPr>
              <a:t>no more</a:t>
            </a:r>
            <a:r>
              <a:rPr lang="en-US" sz="1750"/>
              <a:t> than one lower-level entity set.</a:t>
            </a:r>
            <a:endParaRPr lang="en-US" sz="1750"/>
          </a:p>
          <a:p>
            <a:pPr lvl="1"/>
            <a:r>
              <a:rPr lang="en-US" sz="1750" b="1"/>
              <a:t>Overlapping:</a:t>
            </a:r>
            <a:r>
              <a:rPr lang="en-US" sz="1750"/>
              <a:t> In overlapping generalizations, the same entity may belong to </a:t>
            </a:r>
            <a:r>
              <a:rPr lang="en-US" sz="1750">
                <a:solidFill>
                  <a:srgbClr val="FF0000"/>
                </a:solidFill>
              </a:rPr>
              <a:t>more than one</a:t>
            </a:r>
            <a:r>
              <a:rPr lang="en-US" sz="1750"/>
              <a:t> lower-level entity set within a single generalization.</a:t>
            </a:r>
            <a:endParaRPr lang="en-US" sz="1750"/>
          </a:p>
          <a:p>
            <a:r>
              <a:rPr lang="en-US" sz="2000"/>
              <a:t>Lower-level entity overlap is the </a:t>
            </a:r>
            <a:r>
              <a:rPr lang="en-US" sz="2000">
                <a:solidFill>
                  <a:srgbClr val="FF0000"/>
                </a:solidFill>
              </a:rPr>
              <a:t>defaullt case</a:t>
            </a:r>
            <a:r>
              <a:rPr lang="en-US" sz="2000"/>
              <a:t>; a disjoint-ness constraint must be placed explicitlly on a generalization (or specialization). </a:t>
            </a:r>
            <a:endParaRPr lang="en-US" sz="2000"/>
          </a:p>
          <a:p>
            <a:pPr lvl="1"/>
            <a:r>
              <a:rPr lang="en-US" sz="1750"/>
              <a:t>We can note a disjointedness constraints in an E-R diagram by adding the word disjoint next to the traingle symbol.</a:t>
            </a:r>
            <a:endParaRPr lang="en-US" sz="17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993900" y="2260600"/>
            <a:ext cx="9030970" cy="10858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ER model - Database Modeling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2946400" y="2851150"/>
            <a:ext cx="684530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>
              <a:spcBef>
                <a:spcPct val="35000"/>
              </a:spcBef>
              <a:buClr>
                <a:schemeClr val="tx2"/>
              </a:buClr>
              <a:buSzPct val="90000"/>
            </a:pPr>
            <a:endParaRPr kumimoji="1" lang="en-US" altLang="en-US" sz="1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Disjoint Constraint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53235" y="1417955"/>
            <a:ext cx="6952615" cy="526224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Overlapping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88110" y="1260475"/>
            <a:ext cx="7800975" cy="556450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270000" y="1560195"/>
            <a:ext cx="1751330" cy="480060"/>
          </a:xfrm>
          <a:prstGeom prst="rect">
            <a:avLst/>
          </a:prstGeom>
          <a:solidFill>
            <a:schemeClr val="bg1"/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Constarints on Specialization / Generalization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972800" cy="4526280"/>
          </a:xfrm>
        </p:spPr>
        <p:txBody>
          <a:bodyPr/>
          <a:p>
            <a:r>
              <a:rPr lang="en-US" sz="2000"/>
              <a:t>A final constraint, the </a:t>
            </a:r>
            <a:r>
              <a:rPr lang="en-US" sz="2000" b="1"/>
              <a:t>completeness constraint</a:t>
            </a:r>
            <a:r>
              <a:rPr lang="en-US" sz="2000"/>
              <a:t> on a generalization or specialization, specifies whether or not an entity in the higher-level entity set must belong to </a:t>
            </a:r>
            <a:r>
              <a:rPr lang="en-US" sz="2000">
                <a:solidFill>
                  <a:srgbClr val="FF0000"/>
                </a:solidFill>
              </a:rPr>
              <a:t>at least one</a:t>
            </a:r>
            <a:r>
              <a:rPr lang="en-US" sz="2000"/>
              <a:t> off the lower-level entity sets within the generalization/specialization. This constraints may be one of the following:</a:t>
            </a:r>
            <a:endParaRPr lang="en-US" sz="2000"/>
          </a:p>
          <a:p>
            <a:r>
              <a:rPr lang="en-US" sz="2000" b="1"/>
              <a:t>Total generalization</a:t>
            </a:r>
            <a:r>
              <a:rPr lang="en-US" sz="2000"/>
              <a:t> or </a:t>
            </a:r>
            <a:r>
              <a:rPr lang="en-US" sz="2000" b="1"/>
              <a:t>specialization</a:t>
            </a:r>
            <a:r>
              <a:rPr lang="en-US" sz="2000"/>
              <a:t>: Each higher-level entity </a:t>
            </a:r>
            <a:r>
              <a:rPr lang="en-US" sz="2000">
                <a:solidFill>
                  <a:srgbClr val="FF0000"/>
                </a:solidFill>
              </a:rPr>
              <a:t>must belong</a:t>
            </a:r>
            <a:r>
              <a:rPr lang="en-US" sz="2000"/>
              <a:t> to a lower-level entity set.</a:t>
            </a:r>
            <a:endParaRPr lang="en-US" sz="2000"/>
          </a:p>
          <a:p>
            <a:r>
              <a:rPr lang="en-US" sz="2000" b="1"/>
              <a:t>Partial generalization</a:t>
            </a:r>
            <a:r>
              <a:rPr lang="en-US" sz="2000"/>
              <a:t> or </a:t>
            </a:r>
            <a:r>
              <a:rPr lang="en-US" sz="2000" b="1"/>
              <a:t>specialization</a:t>
            </a:r>
            <a:r>
              <a:rPr lang="en-US" sz="2000"/>
              <a:t>: Some higher-level entities </a:t>
            </a:r>
            <a:r>
              <a:rPr lang="en-US" sz="2000">
                <a:solidFill>
                  <a:srgbClr val="FF0000"/>
                </a:solidFill>
              </a:rPr>
              <a:t>may not belong</a:t>
            </a:r>
            <a:r>
              <a:rPr lang="en-US" sz="2000"/>
              <a:t> to any lower-level entity set.</a:t>
            </a:r>
            <a:endParaRPr lang="en-US" sz="2000"/>
          </a:p>
          <a:p>
            <a:r>
              <a:rPr lang="en-US" sz="2000"/>
              <a:t>Partial generalization is the default.</a:t>
            </a:r>
            <a:endParaRPr lang="en-US" sz="2000"/>
          </a:p>
          <a:p>
            <a:r>
              <a:rPr lang="en-US" sz="2000"/>
              <a:t>We can specify </a:t>
            </a:r>
            <a:r>
              <a:rPr lang="en-US" sz="2000" b="1"/>
              <a:t>total generalization</a:t>
            </a:r>
            <a:r>
              <a:rPr lang="en-US" sz="2000"/>
              <a:t> in an E-R diagram by using a </a:t>
            </a:r>
            <a:r>
              <a:rPr lang="en-US" sz="2000" b="1"/>
              <a:t>double line </a:t>
            </a:r>
            <a:r>
              <a:rPr lang="en-US" sz="2000"/>
              <a:t>to connect the box representing the higher-level entity set to the triangle symbol. </a:t>
            </a:r>
            <a:endParaRPr lang="en-US" sz="20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Total &amp; Partial Specialization/ Generalization</a:t>
            </a:r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15290" y="1624965"/>
            <a:ext cx="5376545" cy="382714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5855" y="1748790"/>
            <a:ext cx="5376545" cy="38646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12470" y="1612265"/>
            <a:ext cx="934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Total</a:t>
            </a:r>
            <a:endParaRPr lang="en-US" b="1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Specialization Example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538605"/>
            <a:ext cx="10585450" cy="1240790"/>
          </a:xfrm>
        </p:spPr>
        <p:txBody>
          <a:bodyPr/>
          <a:lstStyle/>
          <a:p>
            <a:r>
              <a:rPr lang="en-US" altLang="en-US" sz="1700" b="1" dirty="0">
                <a:solidFill>
                  <a:srgbClr val="002060"/>
                </a:solidFill>
              </a:rPr>
              <a:t>Overlapping</a:t>
            </a:r>
            <a:r>
              <a:rPr lang="en-US" altLang="en-US" sz="1700" dirty="0"/>
              <a:t> – </a:t>
            </a:r>
            <a:r>
              <a:rPr lang="en-US" altLang="en-US" sz="1700" i="1" dirty="0"/>
              <a:t>employee</a:t>
            </a:r>
            <a:r>
              <a:rPr lang="en-US" altLang="en-US" sz="1700" dirty="0"/>
              <a:t> and </a:t>
            </a:r>
            <a:r>
              <a:rPr lang="en-US" altLang="en-US" sz="1700" i="1" dirty="0"/>
              <a:t>student</a:t>
            </a:r>
            <a:endParaRPr lang="en-US" altLang="en-US" sz="1700" i="1" dirty="0"/>
          </a:p>
          <a:p>
            <a:r>
              <a:rPr lang="en-US" altLang="en-US" sz="1700" b="1" dirty="0">
                <a:solidFill>
                  <a:srgbClr val="002060"/>
                </a:solidFill>
              </a:rPr>
              <a:t>Disjoint</a:t>
            </a:r>
            <a:r>
              <a:rPr lang="en-US" altLang="en-US" sz="1700" dirty="0"/>
              <a:t> – </a:t>
            </a:r>
            <a:r>
              <a:rPr lang="en-US" altLang="en-US" sz="1700" i="1" dirty="0"/>
              <a:t>instructor</a:t>
            </a:r>
            <a:r>
              <a:rPr lang="en-US" altLang="en-US" sz="1700" dirty="0"/>
              <a:t> and </a:t>
            </a:r>
            <a:r>
              <a:rPr lang="en-US" altLang="en-US" sz="1700" i="1" dirty="0"/>
              <a:t>secretary</a:t>
            </a:r>
            <a:endParaRPr lang="en-US" altLang="en-US" sz="1700" i="1" dirty="0"/>
          </a:p>
          <a:p>
            <a:r>
              <a:rPr lang="en-US" altLang="en-US" sz="1700" dirty="0"/>
              <a:t>Total and partial</a:t>
            </a:r>
            <a:endParaRPr lang="en-US" altLang="en-US" sz="1700" dirty="0"/>
          </a:p>
        </p:txBody>
      </p:sp>
      <p:pic>
        <p:nvPicPr>
          <p:cNvPr id="3" name="Picture 2" descr="Screenshot 2024-03-07 at 9.41.06 in the mo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8350" y="1974215"/>
            <a:ext cx="4464050" cy="4586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45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683895" y="1487170"/>
            <a:ext cx="11168380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pPr marL="400050">
              <a:spcBef>
                <a:spcPct val="50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/>
              <a:t>One limitation of the ER model is that  it can not express relationship among relationships</a:t>
            </a:r>
            <a:endParaRPr kumimoji="1" lang="en-US" altLang="en-US" sz="2000" dirty="0"/>
          </a:p>
          <a:p>
            <a:pPr marL="400050">
              <a:spcBef>
                <a:spcPct val="50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</a:pPr>
            <a:r>
              <a:rPr kumimoji="1" lang="en-US" altLang="en-US" sz="2000" dirty="0"/>
              <a:t>Aggregration is a process when relation between two entities is treated as a single entity.</a:t>
            </a:r>
            <a:endParaRPr kumimoji="1" lang="en-US" altLang="en-US" sz="2000" dirty="0"/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31390" y="2331720"/>
            <a:ext cx="7392035" cy="4526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 (Cont.)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165" y="1468755"/>
            <a:ext cx="4257675" cy="5149215"/>
          </a:xfrm>
        </p:spPr>
        <p:txBody>
          <a:bodyPr/>
          <a:lstStyle/>
          <a:p>
            <a:r>
              <a:rPr lang="en-US" altLang="en-US" sz="1700" dirty="0"/>
              <a:t>Eliminate this redundancy via </a:t>
            </a:r>
            <a:r>
              <a:rPr lang="en-US" altLang="en-US" sz="1700" i="1" dirty="0"/>
              <a:t>aggregation</a:t>
            </a:r>
            <a:endParaRPr lang="en-US" altLang="en-US" sz="1700" dirty="0"/>
          </a:p>
          <a:p>
            <a:pPr lvl="1"/>
            <a:r>
              <a:rPr lang="en-US" altLang="en-US" sz="1700" dirty="0">
                <a:ea typeface="MS PGothic" panose="020B0600070205080204" charset="-128"/>
              </a:rPr>
              <a:t>Treat relationship as an abstract entity</a:t>
            </a:r>
            <a:endParaRPr lang="en-US" altLang="en-US" sz="1700" dirty="0">
              <a:ea typeface="MS PGothic" panose="020B0600070205080204" charset="-128"/>
            </a:endParaRPr>
          </a:p>
          <a:p>
            <a:pPr lvl="1"/>
            <a:r>
              <a:rPr lang="en-US" altLang="en-US" sz="1700" dirty="0">
                <a:ea typeface="MS PGothic" panose="020B0600070205080204" charset="-128"/>
              </a:rPr>
              <a:t>Allows relationships between relationships </a:t>
            </a:r>
            <a:endParaRPr lang="en-US" altLang="en-US" sz="1700" dirty="0">
              <a:ea typeface="MS PGothic" panose="020B0600070205080204" charset="-128"/>
            </a:endParaRPr>
          </a:p>
          <a:p>
            <a:pPr lvl="1"/>
            <a:r>
              <a:rPr lang="en-US" altLang="en-US" sz="1700" dirty="0">
                <a:ea typeface="MS PGothic" panose="020B0600070205080204" charset="-128"/>
              </a:rPr>
              <a:t>Abstraction of relationship into new entity</a:t>
            </a:r>
            <a:endParaRPr lang="en-US" altLang="en-US" sz="1700" dirty="0">
              <a:ea typeface="MS PGothic" panose="020B060007020508020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43425" y="1128395"/>
            <a:ext cx="7648575" cy="4600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547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Aggregation (Cont.)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b="8217"/>
          <a:stretch>
            <a:fillRect/>
          </a:stretch>
        </p:blipFill>
        <p:spPr>
          <a:xfrm>
            <a:off x="798195" y="1544320"/>
            <a:ext cx="4723130" cy="346773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031865" y="1544320"/>
            <a:ext cx="5550535" cy="1660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 defTabSz="914400" fontAlgn="base">
              <a:spcBef>
                <a:spcPct val="20000"/>
              </a:spcBef>
              <a:buClrTx/>
              <a:buSzPct val="110000"/>
              <a:buFont typeface="Arial" panose="020B0604020202020204" pitchFamily="34" charset="0"/>
              <a:buNone/>
            </a:pPr>
            <a:r>
              <a:rPr lang="en-US" altLang="en-US" sz="1700" dirty="0">
                <a:ea typeface="MS PGothic" panose="020B0600070205080204" charset="-128"/>
              </a:rPr>
              <a:t>In the diagram, the relationship between Center and Course together, is acting as an Entity, which is in relationship with another entity Visitor. Now in real world, if a Visitor or a Student visits a Coaching Center, he/she will never enquire about the center only or just about the course, rather he/she will ask enquire about both.</a:t>
            </a:r>
            <a:endParaRPr lang="en-US" altLang="en-US" sz="1700" dirty="0">
              <a:ea typeface="MS PGothic" panose="020B060007020508020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7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Reduction to Relational Schemas</a:t>
            </a: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684530" y="1494790"/>
            <a:ext cx="10482580" cy="44818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kumimoji="1" lang="en-US" altLang="en-US" sz="1700" dirty="0">
                <a:ea typeface="MS PGothic" panose="020B0600070205080204" charset="-128"/>
              </a:rPr>
              <a:t>To represent aggregation, create a schema containing</a:t>
            </a:r>
            <a:endParaRPr kumimoji="1" lang="en-US" altLang="en-US" sz="1700" dirty="0">
              <a:ea typeface="MS PGothic" panose="020B0600070205080204" charset="-128"/>
            </a:endParaRP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MS PGothic" panose="020B0600070205080204" charset="-128"/>
              </a:rPr>
              <a:t>Primary key of the aggregated relationship,</a:t>
            </a:r>
            <a:endParaRPr kumimoji="1" lang="en-US" altLang="en-US" sz="1700" dirty="0">
              <a:ea typeface="MS PGothic" panose="020B0600070205080204" charset="-128"/>
            </a:endParaRP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MS PGothic" panose="020B0600070205080204" charset="-128"/>
              </a:rPr>
              <a:t>The primary key of the associated entity set</a:t>
            </a:r>
            <a:endParaRPr kumimoji="1" lang="en-US" altLang="en-US" sz="1700" dirty="0">
              <a:ea typeface="MS PGothic" panose="020B0600070205080204" charset="-128"/>
            </a:endParaRP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ea typeface="MS PGothic" panose="020B0600070205080204" charset="-128"/>
              </a:rPr>
              <a:t>Any descriptive attributes</a:t>
            </a:r>
            <a:endParaRPr kumimoji="1" lang="en-US" altLang="en-US" sz="1700" dirty="0">
              <a:ea typeface="MS PGothic" panose="020B0600070205080204" charset="-128"/>
            </a:endParaRPr>
          </a:p>
          <a:p>
            <a:pPr marL="342900" indent="-342900">
              <a:spcBef>
                <a:spcPct val="35000"/>
              </a:spcBef>
              <a:buClr>
                <a:srgbClr val="002060"/>
              </a:buClr>
              <a:buSzPct val="110000"/>
              <a:buFont typeface="Wingdings" panose="05000000000000000000" pitchFamily="2" charset="2"/>
              <a:buChar char="§"/>
              <a:defRPr/>
            </a:pPr>
            <a:r>
              <a:rPr kumimoji="1" lang="en-US" altLang="en-US" sz="1700" dirty="0">
                <a:solidFill>
                  <a:schemeClr val="tx1"/>
                </a:solidFill>
                <a:ea typeface="MS PGothic" panose="020B0600070205080204" charset="-128"/>
              </a:rPr>
              <a:t>In our example:</a:t>
            </a:r>
            <a:endParaRPr kumimoji="1" lang="en-US" altLang="en-US" sz="1700" dirty="0">
              <a:solidFill>
                <a:schemeClr val="tx1"/>
              </a:solidFill>
              <a:ea typeface="MS PGothic" panose="020B0600070205080204" charset="-128"/>
            </a:endParaRP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solidFill>
                  <a:schemeClr val="tx1"/>
                </a:solidFill>
                <a:ea typeface="MS PGothic" panose="020B0600070205080204" charset="-128"/>
              </a:rPr>
              <a:t>The schema </a:t>
            </a:r>
            <a:r>
              <a:rPr kumimoji="1" lang="en-US" altLang="en-US" sz="1700" i="1" dirty="0" err="1">
                <a:solidFill>
                  <a:schemeClr val="tx1"/>
                </a:solidFill>
                <a:ea typeface="MS PGothic" panose="020B0600070205080204" charset="-128"/>
              </a:rPr>
              <a:t>eval_for</a:t>
            </a:r>
            <a:r>
              <a:rPr kumimoji="1" lang="en-US" altLang="en-US" sz="1700" i="1" dirty="0">
                <a:solidFill>
                  <a:schemeClr val="tx1"/>
                </a:solidFill>
                <a:ea typeface="MS PGothic" panose="020B0600070205080204" charset="-128"/>
              </a:rPr>
              <a:t> </a:t>
            </a:r>
            <a:r>
              <a:rPr kumimoji="1" lang="en-US" altLang="en-US" sz="1700" dirty="0">
                <a:solidFill>
                  <a:schemeClr val="tx1"/>
                </a:solidFill>
                <a:ea typeface="MS PGothic" panose="020B0600070205080204" charset="-128"/>
              </a:rPr>
              <a:t>is:</a:t>
            </a:r>
            <a:endParaRPr kumimoji="1" lang="en-US" altLang="en-US" sz="1700" dirty="0">
              <a:solidFill>
                <a:schemeClr val="tx1"/>
              </a:solidFill>
              <a:ea typeface="MS PGothic" panose="020B0600070205080204" charset="-128"/>
            </a:endParaRPr>
          </a:p>
          <a:p>
            <a:pPr lvl="1">
              <a:spcBef>
                <a:spcPct val="35000"/>
              </a:spcBef>
              <a:buClr>
                <a:srgbClr val="FF9933"/>
              </a:buClr>
              <a:buSzPct val="110000"/>
              <a:defRPr/>
            </a:pPr>
            <a:r>
              <a:rPr kumimoji="1" lang="en-US" altLang="en-US" sz="1700" dirty="0">
                <a:solidFill>
                  <a:schemeClr val="tx1"/>
                </a:solidFill>
                <a:ea typeface="MS PGothic" panose="020B0600070205080204" charset="-128"/>
              </a:rPr>
              <a:t>	       </a:t>
            </a:r>
            <a:r>
              <a:rPr kumimoji="1" lang="en-US" altLang="en-US" sz="1700" i="1" dirty="0" err="1">
                <a:solidFill>
                  <a:schemeClr val="tx1"/>
                </a:solidFill>
                <a:ea typeface="MS PGothic" panose="020B0600070205080204" charset="-128"/>
              </a:rPr>
              <a:t>eval_for</a:t>
            </a:r>
            <a:r>
              <a:rPr kumimoji="1" lang="en-US" altLang="en-US" sz="1700" i="1" dirty="0">
                <a:solidFill>
                  <a:schemeClr val="tx1"/>
                </a:solidFill>
                <a:ea typeface="MS PGothic" panose="020B0600070205080204" charset="-128"/>
              </a:rPr>
              <a:t> </a:t>
            </a:r>
            <a:r>
              <a:rPr kumimoji="1" lang="en-US" altLang="en-US" sz="1700" dirty="0">
                <a:solidFill>
                  <a:schemeClr val="tx1"/>
                </a:solidFill>
                <a:ea typeface="MS PGothic" panose="020B0600070205080204" charset="-128"/>
              </a:rPr>
              <a:t>(</a:t>
            </a:r>
            <a:r>
              <a:rPr kumimoji="1" lang="en-US" altLang="en-US" sz="1700" i="1" dirty="0" err="1">
                <a:solidFill>
                  <a:schemeClr val="tx1"/>
                </a:solidFill>
                <a:ea typeface="MS PGothic" panose="020B0600070205080204" charset="-128"/>
              </a:rPr>
              <a:t>s_ID</a:t>
            </a:r>
            <a:r>
              <a:rPr kumimoji="1" lang="en-US" altLang="en-US" sz="1700" i="1" dirty="0">
                <a:solidFill>
                  <a:schemeClr val="tx1"/>
                </a:solidFill>
                <a:ea typeface="MS PGothic" panose="020B0600070205080204" charset="-128"/>
              </a:rPr>
              <a:t>, </a:t>
            </a:r>
            <a:r>
              <a:rPr kumimoji="1" lang="en-US" altLang="en-US" sz="1700" i="1" dirty="0" err="1">
                <a:solidFill>
                  <a:schemeClr val="tx1"/>
                </a:solidFill>
                <a:ea typeface="MS PGothic" panose="020B0600070205080204" charset="-128"/>
              </a:rPr>
              <a:t>project_id</a:t>
            </a:r>
            <a:r>
              <a:rPr kumimoji="1" lang="en-US" altLang="en-US" sz="1700" i="1" dirty="0">
                <a:solidFill>
                  <a:schemeClr val="tx1"/>
                </a:solidFill>
                <a:ea typeface="MS PGothic" panose="020B0600070205080204" charset="-128"/>
              </a:rPr>
              <a:t>, </a:t>
            </a:r>
            <a:r>
              <a:rPr kumimoji="1" lang="en-US" altLang="en-US" sz="1700" i="1" dirty="0" err="1">
                <a:solidFill>
                  <a:schemeClr val="tx1"/>
                </a:solidFill>
                <a:ea typeface="MS PGothic" panose="020B0600070205080204" charset="-128"/>
              </a:rPr>
              <a:t>i_ID</a:t>
            </a:r>
            <a:r>
              <a:rPr kumimoji="1" lang="en-US" altLang="en-US" sz="1700" i="1" dirty="0">
                <a:solidFill>
                  <a:schemeClr val="tx1"/>
                </a:solidFill>
                <a:ea typeface="MS PGothic" panose="020B0600070205080204" charset="-128"/>
              </a:rPr>
              <a:t>, </a:t>
            </a:r>
            <a:r>
              <a:rPr kumimoji="1" lang="en-US" altLang="en-US" sz="1700" i="1" dirty="0" err="1">
                <a:solidFill>
                  <a:schemeClr val="tx1"/>
                </a:solidFill>
                <a:ea typeface="MS PGothic" panose="020B0600070205080204" charset="-128"/>
              </a:rPr>
              <a:t>evaluation_id</a:t>
            </a:r>
            <a:r>
              <a:rPr kumimoji="1" lang="en-US" altLang="en-US" sz="1700" dirty="0">
                <a:solidFill>
                  <a:schemeClr val="tx1"/>
                </a:solidFill>
                <a:ea typeface="MS PGothic" panose="020B0600070205080204" charset="-128"/>
              </a:rPr>
              <a:t>)</a:t>
            </a:r>
            <a:endParaRPr kumimoji="1" lang="en-US" altLang="en-US" sz="1700" dirty="0">
              <a:solidFill>
                <a:schemeClr val="tx1"/>
              </a:solidFill>
              <a:ea typeface="MS PGothic" panose="020B0600070205080204" charset="-128"/>
            </a:endParaRPr>
          </a:p>
          <a:p>
            <a:pPr marL="800100" lvl="1" indent="-342900">
              <a:spcBef>
                <a:spcPct val="35000"/>
              </a:spcBef>
              <a:buClr>
                <a:srgbClr val="FF9933"/>
              </a:buClr>
              <a:buSzPct val="110000"/>
              <a:buFont typeface="Arial" panose="020B0604020202020204" pitchFamily="34" charset="0"/>
              <a:buChar char="•"/>
              <a:defRPr/>
            </a:pPr>
            <a:r>
              <a:rPr kumimoji="1" lang="en-US" altLang="en-US" sz="1700" dirty="0">
                <a:solidFill>
                  <a:schemeClr val="tx1"/>
                </a:solidFill>
                <a:ea typeface="MS PGothic" panose="020B0600070205080204" charset="-128"/>
              </a:rPr>
              <a:t>The schema </a:t>
            </a:r>
            <a:r>
              <a:rPr kumimoji="1" lang="en-US" altLang="en-US" sz="1700" i="1" dirty="0" err="1">
                <a:solidFill>
                  <a:schemeClr val="tx1"/>
                </a:solidFill>
                <a:ea typeface="MS PGothic" panose="020B0600070205080204" charset="-128"/>
              </a:rPr>
              <a:t>proj_guide</a:t>
            </a:r>
            <a:r>
              <a:rPr kumimoji="1" lang="en-US" altLang="en-US" sz="1700" dirty="0">
                <a:solidFill>
                  <a:schemeClr val="tx1"/>
                </a:solidFill>
                <a:ea typeface="MS PGothic" panose="020B0600070205080204" charset="-128"/>
              </a:rPr>
              <a:t> is redundant.</a:t>
            </a:r>
            <a:endParaRPr kumimoji="1" lang="en-US" altLang="en-US" sz="1700" dirty="0">
              <a:solidFill>
                <a:schemeClr val="tx1"/>
              </a:solidFill>
              <a:ea typeface="MS PGothic" panose="020B0600070205080204" charset="-128"/>
            </a:endParaRP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endParaRPr kumimoji="1" lang="en-US" altLang="en-US" sz="1700" dirty="0">
              <a:ea typeface="MS PGothic" panose="020B0600070205080204" charset="-128"/>
            </a:endParaRPr>
          </a:p>
          <a:p>
            <a: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/>
            </a:pPr>
            <a:endParaRPr kumimoji="1" lang="en-US" altLang="en-US" sz="1800" dirty="0">
              <a:ea typeface="MS PGothic" panose="020B0600070205080204" charset="-128"/>
            </a:endParaRPr>
          </a:p>
        </p:txBody>
      </p:sp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13220" y="2025015"/>
            <a:ext cx="5478780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rcRect l="20330" t="16021" r="26312" b="6608"/>
          <a:stretch>
            <a:fillRect/>
          </a:stretch>
        </p:blipFill>
        <p:spPr>
          <a:xfrm>
            <a:off x="3433445" y="0"/>
            <a:ext cx="84074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4655820" cy="1143000"/>
          </a:xfrm>
        </p:spPr>
        <p:txBody>
          <a:bodyPr/>
          <a:p>
            <a:r>
              <a:rPr lang="en-US"/>
              <a:t>Draw the ER diagram for a banking enterprise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43"/>
  <p:tag name="KSO_WM_UNIT_TYPE" val="a"/>
  <p:tag name="KSO_WM_UNIT_INDEX" val="1"/>
  <p:tag name="KSO_WM_UNIT_ID" val="custom43_30*a*1"/>
  <p:tag name="KSO_WM_UNIT_CLEAR" val="1"/>
  <p:tag name="KSO_WM_UNIT_LAYERLEVEL" val="1"/>
  <p:tag name="KSO_WM_UNIT_VALUE" val="12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10.xml><?xml version="1.0" encoding="utf-8"?>
<p:tagLst xmlns:p="http://schemas.openxmlformats.org/presentationml/2006/main">
  <p:tag name="KSO_WM_UNIT_TABLE_BEAUTIFY" val="smartTable{e8285987-17de-4a1a-a36d-285f50ac3541}"/>
  <p:tag name="KSO_WM_UNIT_VALUE" val="1310*2458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69_1*β*1"/>
  <p:tag name="KSO_WM_TEMPLATE_CATEGORY" val="mixed"/>
  <p:tag name="KSO_WM_TEMPLATE_INDEX" val="20203569"/>
  <p:tag name="KSO_WM_UNIT_LAYERLEVEL" val="1"/>
  <p:tag name="KSO_WM_TAG_VERSION" val="1.0"/>
  <p:tag name="KSO_WM_BEAUTIFY_FLAG" val="#wm#"/>
  <p:tag name="TABLE_ENDDRAG_ORIGIN_RECT" val="330*151"/>
  <p:tag name="TABLE_ENDDRAG_RECT" val="615*108*330*151"/>
</p:tagLst>
</file>

<file path=ppt/tags/tag11.xml><?xml version="1.0" encoding="utf-8"?>
<p:tagLst xmlns:p="http://schemas.openxmlformats.org/presentationml/2006/main">
  <p:tag name="KSO_WM_UNIT_TABLE_BEAUTIFY" val="smartTable{264f6439-d067-4da7-8fe0-5101c99385ba}"/>
  <p:tag name="KSO_WM_UNIT_VALUE" val="1310*2458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69_1*β*1"/>
  <p:tag name="KSO_WM_TEMPLATE_CATEGORY" val="mixed"/>
  <p:tag name="KSO_WM_TEMPLATE_INDEX" val="20203569"/>
  <p:tag name="KSO_WM_UNIT_LAYERLEVEL" val="1"/>
  <p:tag name="KSO_WM_TAG_VERSION" val="1.0"/>
  <p:tag name="KSO_WM_BEAUTIFY_FLAG" val="#wm#"/>
  <p:tag name="TABLE_ENDDRAG_ORIGIN_RECT" val="797*459"/>
  <p:tag name="TABLE_ENDDRAG_RECT" val="73*55*797*459"/>
</p:tagLst>
</file>

<file path=ppt/tags/tag12.xml><?xml version="1.0" encoding="utf-8"?>
<p:tagLst xmlns:p="http://schemas.openxmlformats.org/presentationml/2006/main">
  <p:tag name="COMMONDATA" val="eyJoZGlkIjoiYjE0YWFkYjJiYmI1YmJhMjEzZDg3MDUyMzJmNjNkNzcifQ=="/>
  <p:tag name="KSO_WPP_MARK_KEY" val="527fa452-f573-4674-bbc8-f43aec3bc09e"/>
</p:tagLst>
</file>

<file path=ppt/tags/tag2.xml><?xml version="1.0" encoding="utf-8"?>
<p:tagLst xmlns:p="http://schemas.openxmlformats.org/presentationml/2006/main">
  <p:tag name="KSO_WM_UNIT_TABLE_BEAUTIFY" val="smartTable{264f6439-d067-4da7-8fe0-5101c99385ba}"/>
  <p:tag name="KSO_WM_UNIT_VALUE" val="1310*2458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69_1*β*1"/>
  <p:tag name="KSO_WM_TEMPLATE_CATEGORY" val="mixed"/>
  <p:tag name="KSO_WM_TEMPLATE_INDEX" val="20203569"/>
  <p:tag name="KSO_WM_UNIT_LAYERLEVEL" val="1"/>
  <p:tag name="KSO_WM_TAG_VERSION" val="1.0"/>
  <p:tag name="KSO_WM_BEAUTIFY_FLAG" val="#wm#"/>
  <p:tag name="TABLE_ENDDRAG_ORIGIN_RECT" val="196*157"/>
  <p:tag name="TABLE_ENDDRAG_RECT" val="85*195*196*157"/>
</p:tagLst>
</file>

<file path=ppt/tags/tag3.xml><?xml version="1.0" encoding="utf-8"?>
<p:tagLst xmlns:p="http://schemas.openxmlformats.org/presentationml/2006/main">
  <p:tag name="KSO_WM_UNIT_TABLE_BEAUTIFY" val="smartTable{eb683aa0-b2eb-444c-ba80-35699a802305}"/>
  <p:tag name="KSO_WM_UNIT_VALUE" val="1310*2458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69_1*β*1"/>
  <p:tag name="KSO_WM_TEMPLATE_CATEGORY" val="mixed"/>
  <p:tag name="KSO_WM_TEMPLATE_INDEX" val="20203569"/>
  <p:tag name="KSO_WM_UNIT_LAYERLEVEL" val="1"/>
  <p:tag name="KSO_WM_TAG_VERSION" val="1.0"/>
  <p:tag name="KSO_WM_BEAUTIFY_FLAG" val="#wm#"/>
  <p:tag name="TABLE_ENDDRAG_ORIGIN_RECT" val="274*185"/>
  <p:tag name="TABLE_ENDDRAG_RECT" val="317*220*274*185"/>
</p:tagLst>
</file>

<file path=ppt/tags/tag4.xml><?xml version="1.0" encoding="utf-8"?>
<p:tagLst xmlns:p="http://schemas.openxmlformats.org/presentationml/2006/main">
  <p:tag name="KSO_WM_UNIT_TABLE_BEAUTIFY" val="smartTable{e8285987-17de-4a1a-a36d-285f50ac3541}"/>
  <p:tag name="KSO_WM_UNIT_VALUE" val="1310*2458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69_1*β*1"/>
  <p:tag name="KSO_WM_TEMPLATE_CATEGORY" val="mixed"/>
  <p:tag name="KSO_WM_TEMPLATE_INDEX" val="20203569"/>
  <p:tag name="KSO_WM_UNIT_LAYERLEVEL" val="1"/>
  <p:tag name="KSO_WM_TAG_VERSION" val="1.0"/>
  <p:tag name="KSO_WM_BEAUTIFY_FLAG" val="#wm#"/>
  <p:tag name="TABLE_ENDDRAG_ORIGIN_RECT" val="330*151"/>
  <p:tag name="TABLE_ENDDRAG_RECT" val="615*108*330*15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43"/>
  <p:tag name="KSO_WM_UNIT_TYPE" val="a"/>
  <p:tag name="KSO_WM_UNIT_INDEX" val="1"/>
  <p:tag name="KSO_WM_UNIT_CLEAR" val="1"/>
  <p:tag name="KSO_WM_UNIT_LAYERLEVEL" val="1"/>
  <p:tag name="KSO_WM_UNIT_VALUE" val="15"/>
  <p:tag name="KSO_WM_UNIT_ISCONTENTSTITLE" val="0"/>
  <p:tag name="KSO_WM_UNIT_HIGHLIGHT" val="0"/>
  <p:tag name="KSO_WM_UNIT_COMPATIBLE" val="0"/>
  <p:tag name="KSO_WM_UNIT_ID" val="custom43_2*a*1"/>
  <p:tag name="KSO_WM_UNIT_PRESET_TEXT_INDEX" val="0"/>
  <p:tag name="KSO_WM_UNIT_PRESET_TEXT_LEN" val="9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43"/>
  <p:tag name="KSO_WM_UNIT_TYPE" val="f"/>
  <p:tag name="KSO_WM_UNIT_INDEX" val="1"/>
  <p:tag name="KSO_WM_UNIT_CLEAR" val="1"/>
  <p:tag name="KSO_WM_UNIT_LAYERLEVEL" val="1"/>
  <p:tag name="KSO_WM_UNIT_VALUE" val="192"/>
  <p:tag name="KSO_WM_UNIT_HIGHLIGHT" val="0"/>
  <p:tag name="KSO_WM_UNIT_COMPATIBLE" val="0"/>
  <p:tag name="KSO_WM_UNIT_ID" val="custom43_2*f*1"/>
  <p:tag name="KSO_WM_UNIT_PRESET_TEXT_INDEX" val="2"/>
  <p:tag name="KSO_WM_UNIT_PRESET_TEXT_LEN" val="60"/>
</p:tagLst>
</file>

<file path=ppt/tags/tag7.xml><?xml version="1.0" encoding="utf-8"?>
<p:tagLst xmlns:p="http://schemas.openxmlformats.org/presentationml/2006/main">
  <p:tag name="KSO_WM_TAG_VERSION" val="1.0"/>
  <p:tag name="KSO_WM_TEMPLATE_INDEX" val="43"/>
  <p:tag name="KSO_WM_TEMPLATE_CATEGORY" val="custom"/>
  <p:tag name="KSO_WM_SLIDE_ITEM_CNT" val="1"/>
  <p:tag name="KSO_WM_SLIDE_SIZE" val="648*306"/>
  <p:tag name="KSO_WM_SLIDE_POSITION" val="36*179"/>
  <p:tag name="KSO_WM_BEAUTIFY_FLAG" val="#wm#"/>
  <p:tag name="KSO_WM_SLIDE_TYPE" val="text"/>
  <p:tag name="KSO_WM_SLIDE_LAYOUT_CNT" val="1_1"/>
  <p:tag name="KSO_WM_SLIDE_LAYOUT" val="a_f"/>
  <p:tag name="KSO_WM_SLIDE_INDEX" val="2"/>
  <p:tag name="KSO_WM_SLIDE_ID" val="custom43_2"/>
</p:tagLst>
</file>

<file path=ppt/tags/tag8.xml><?xml version="1.0" encoding="utf-8"?>
<p:tagLst xmlns:p="http://schemas.openxmlformats.org/presentationml/2006/main">
  <p:tag name="KSO_WM_UNIT_TABLE_BEAUTIFY" val="smartTable{264f6439-d067-4da7-8fe0-5101c99385ba}"/>
  <p:tag name="KSO_WM_UNIT_VALUE" val="1310*2458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69_1*β*1"/>
  <p:tag name="KSO_WM_TEMPLATE_CATEGORY" val="mixed"/>
  <p:tag name="KSO_WM_TEMPLATE_INDEX" val="20203569"/>
  <p:tag name="KSO_WM_UNIT_LAYERLEVEL" val="1"/>
  <p:tag name="KSO_WM_TAG_VERSION" val="1.0"/>
  <p:tag name="KSO_WM_BEAUTIFY_FLAG" val="#wm#"/>
  <p:tag name="TABLE_ENDDRAG_ORIGIN_RECT" val="196*157"/>
  <p:tag name="TABLE_ENDDRAG_RECT" val="85*195*196*157"/>
</p:tagLst>
</file>

<file path=ppt/tags/tag9.xml><?xml version="1.0" encoding="utf-8"?>
<p:tagLst xmlns:p="http://schemas.openxmlformats.org/presentationml/2006/main">
  <p:tag name="KSO_WM_UNIT_TABLE_BEAUTIFY" val="smartTable{eb683aa0-b2eb-444c-ba80-35699a802305}"/>
  <p:tag name="KSO_WM_UNIT_VALUE" val="1310*2458"/>
  <p:tag name="KSO_WM_UNIT_HIGHLIGHT" val="0"/>
  <p:tag name="KSO_WM_UNIT_COMPATIBLE" val="0"/>
  <p:tag name="KSO_WM_UNIT_DIAGRAM_ISNUMVISUAL" val="0"/>
  <p:tag name="KSO_WM_UNIT_DIAGRAM_ISREFERUNIT" val="0"/>
  <p:tag name="KSO_WM_UNIT_TYPE" val="β"/>
  <p:tag name="KSO_WM_UNIT_INDEX" val="1"/>
  <p:tag name="KSO_WM_UNIT_ID" val="mixed20203569_1*β*1"/>
  <p:tag name="KSO_WM_TEMPLATE_CATEGORY" val="mixed"/>
  <p:tag name="KSO_WM_TEMPLATE_INDEX" val="20203569"/>
  <p:tag name="KSO_WM_UNIT_LAYERLEVEL" val="1"/>
  <p:tag name="KSO_WM_TAG_VERSION" val="1.0"/>
  <p:tag name="KSO_WM_BEAUTIFY_FLAG" val="#wm#"/>
  <p:tag name="TABLE_ENDDRAG_ORIGIN_RECT" val="274*185"/>
  <p:tag name="TABLE_ENDDRAG_RECT" val="317*220*274*185"/>
</p:tagLst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31388</Words>
  <Application>WPS Presentation</Application>
  <PresentationFormat>Widescreen</PresentationFormat>
  <Paragraphs>1094</Paragraphs>
  <Slides>112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35" baseType="lpstr">
      <vt:lpstr>Arial</vt:lpstr>
      <vt:lpstr>SimSun</vt:lpstr>
      <vt:lpstr>Wingdings</vt:lpstr>
      <vt:lpstr>Arial Bold</vt:lpstr>
      <vt:lpstr>MS PGothic</vt:lpstr>
      <vt:lpstr>Monotype Sorts</vt:lpstr>
      <vt:lpstr>Helvetica</vt:lpstr>
      <vt:lpstr>Times New Roman</vt:lpstr>
      <vt:lpstr>Wingdings</vt:lpstr>
      <vt:lpstr>Symbol</vt:lpstr>
      <vt:lpstr>Microsoft YaHei</vt:lpstr>
      <vt:lpstr>Arial Unicode MS</vt:lpstr>
      <vt:lpstr>Calibri</vt:lpstr>
      <vt:lpstr>MS Gothic</vt:lpstr>
      <vt:lpstr>Arial</vt:lpstr>
      <vt:lpstr>Arial Italic</vt:lpstr>
      <vt:lpstr>Tw Cen MT</vt:lpstr>
      <vt:lpstr>Wingdings 3</vt:lpstr>
      <vt:lpstr>Helvetica Bold Oblique</vt:lpstr>
      <vt:lpstr>Segoe Print</vt:lpstr>
      <vt:lpstr>Times New Roman Bold</vt:lpstr>
      <vt:lpstr>Helvetica Neue Medium</vt:lpstr>
      <vt:lpstr>1_Default Design</vt:lpstr>
      <vt:lpstr>Database Design and Modeling</vt:lpstr>
      <vt:lpstr>Content</vt:lpstr>
      <vt:lpstr>Data Modeling and Data Models</vt:lpstr>
      <vt:lpstr>PowerPoint 演示文稿</vt:lpstr>
      <vt:lpstr>Design Phases</vt:lpstr>
      <vt:lpstr>Design Phases (Cont.)</vt:lpstr>
      <vt:lpstr>Design Alternatives</vt:lpstr>
      <vt:lpstr>Design Approaches</vt:lpstr>
      <vt:lpstr>ER model - Database Modeling</vt:lpstr>
      <vt:lpstr>ER model - Database Modeling</vt:lpstr>
      <vt:lpstr>Data Model Components</vt:lpstr>
      <vt:lpstr>Entity</vt:lpstr>
      <vt:lpstr>PowerPoint 演示文稿</vt:lpstr>
      <vt:lpstr>Attribute</vt:lpstr>
      <vt:lpstr>Entity Sets - instructor and student</vt:lpstr>
      <vt:lpstr>Representing Entity sets in ER Diagram</vt:lpstr>
      <vt:lpstr>PowerPoint 演示文稿</vt:lpstr>
      <vt:lpstr>Entity-Relationship Model</vt:lpstr>
      <vt:lpstr>Relational Model</vt:lpstr>
      <vt:lpstr>A Sample Relational Database</vt:lpstr>
      <vt:lpstr>A Sample Relational Database</vt:lpstr>
      <vt:lpstr>PowerPoint 演示文稿</vt:lpstr>
      <vt:lpstr>PowerPoint 演示文稿</vt:lpstr>
      <vt:lpstr>PowerPoint 演示文稿</vt:lpstr>
      <vt:lpstr>PowerPoint 演示文稿</vt:lpstr>
      <vt:lpstr>Relationship Sets (Cont.)</vt:lpstr>
      <vt:lpstr>Representing Relationship  Sets via ER Diagrams </vt:lpstr>
      <vt:lpstr>Relationship Sets (Cont.)</vt:lpstr>
      <vt:lpstr>Relationship Sets with Attributes</vt:lpstr>
      <vt:lpstr>Roles</vt:lpstr>
      <vt:lpstr>Degree of a Relationship Set</vt:lpstr>
      <vt:lpstr>Non-binary Relationship Sets</vt:lpstr>
      <vt:lpstr>Complex Attributes</vt:lpstr>
      <vt:lpstr>Composite Attributes</vt:lpstr>
      <vt:lpstr>PowerPoint 演示文稿</vt:lpstr>
      <vt:lpstr>Representing Complex Attributes  in ER Diagram</vt:lpstr>
      <vt:lpstr>Business Rules</vt:lpstr>
      <vt:lpstr>Translating Business Rules into Data Model Components</vt:lpstr>
      <vt:lpstr>Mapping Cardinality Constraints</vt:lpstr>
      <vt:lpstr>Mapping Cardinalities</vt:lpstr>
      <vt:lpstr>Mapping Cardinalities </vt:lpstr>
      <vt:lpstr>Representing Cardinality Constraints in ER Diagram</vt:lpstr>
      <vt:lpstr>One-to-Many Relationship</vt:lpstr>
      <vt:lpstr>PowerPoint 演示文稿</vt:lpstr>
      <vt:lpstr>Many-to-One Relationships</vt:lpstr>
      <vt:lpstr>Many-to-Many Relationship</vt:lpstr>
      <vt:lpstr>PowerPoint 演示文稿</vt:lpstr>
      <vt:lpstr>Total and Partial Participation</vt:lpstr>
      <vt:lpstr>Constraint</vt:lpstr>
      <vt:lpstr>Examples:</vt:lpstr>
      <vt:lpstr>Notation for Expressing More Complex Constraints</vt:lpstr>
      <vt:lpstr>Cardinality Constraints on Ternary Relationship</vt:lpstr>
      <vt:lpstr>Example Data</vt:lpstr>
      <vt:lpstr>Primary Key</vt:lpstr>
      <vt:lpstr>Primary key for Entity Sets</vt:lpstr>
      <vt:lpstr>Primary Key for Relationship Sets</vt:lpstr>
      <vt:lpstr>Choice of Primary key for Binary Relationship</vt:lpstr>
      <vt:lpstr>PowerPoint 演示文稿</vt:lpstr>
      <vt:lpstr>PowerPoint 演示文稿</vt:lpstr>
      <vt:lpstr>PowerPoint 演示文稿</vt:lpstr>
      <vt:lpstr>Weak Entity Sets</vt:lpstr>
      <vt:lpstr>Weak Entity Sets (Cont.)</vt:lpstr>
      <vt:lpstr>Weak Entity Sets (Cont.)</vt:lpstr>
      <vt:lpstr>PowerPoint 演示文稿</vt:lpstr>
      <vt:lpstr>Expressing Weak Entity Sets</vt:lpstr>
      <vt:lpstr>PowerPoint 演示文稿</vt:lpstr>
      <vt:lpstr>Class Activity</vt:lpstr>
      <vt:lpstr>Redundant Attributes</vt:lpstr>
      <vt:lpstr>E-R Diagram for a University Enterprise</vt:lpstr>
      <vt:lpstr>Reduction to Relation Schemas</vt:lpstr>
      <vt:lpstr>Reduction to Relation Schemas</vt:lpstr>
      <vt:lpstr>Representing Entity Sets</vt:lpstr>
      <vt:lpstr>PowerPoint 演示文稿</vt:lpstr>
      <vt:lpstr>Representation of Entity Sets with Composite Attributes</vt:lpstr>
      <vt:lpstr>Representation of Entity Sets with Multivalued Attributes</vt:lpstr>
      <vt:lpstr>Representing Relationship Sets</vt:lpstr>
      <vt:lpstr>Redundancy of Schemas</vt:lpstr>
      <vt:lpstr>Redundancy of Schemas (Cont.)</vt:lpstr>
      <vt:lpstr>Redundancy of Schemas (Cont.)</vt:lpstr>
      <vt:lpstr>Extended E-R Features</vt:lpstr>
      <vt:lpstr>Specialization</vt:lpstr>
      <vt:lpstr>PowerPoint 演示文稿</vt:lpstr>
      <vt:lpstr>PowerPoint 演示文稿</vt:lpstr>
      <vt:lpstr>Representing Specialization via Schemas</vt:lpstr>
      <vt:lpstr>Representing Specialization as Schemas (Cont.)</vt:lpstr>
      <vt:lpstr>Generalization</vt:lpstr>
      <vt:lpstr>PowerPoint 演示文稿</vt:lpstr>
      <vt:lpstr>PowerPoint 演示文稿</vt:lpstr>
      <vt:lpstr>Constraints on Specialization / Generalization</vt:lpstr>
      <vt:lpstr>Disjoint Constraint</vt:lpstr>
      <vt:lpstr>Overlapping</vt:lpstr>
      <vt:lpstr>Constarints on Specialization / Generalization</vt:lpstr>
      <vt:lpstr>Total &amp; Partial Specialization/ Generalization</vt:lpstr>
      <vt:lpstr>Specialization Example</vt:lpstr>
      <vt:lpstr>Aggregation</vt:lpstr>
      <vt:lpstr>Aggregation (Cont.)</vt:lpstr>
      <vt:lpstr>Aggregation (Cont.)</vt:lpstr>
      <vt:lpstr>Reduction to Relational Schemas</vt:lpstr>
      <vt:lpstr>Draw the ER diagram for a banking enterprise</vt:lpstr>
      <vt:lpstr>Design Issues</vt:lpstr>
      <vt:lpstr>Design Issues</vt:lpstr>
      <vt:lpstr>Design Issues: Use of entity sets vs. attributes</vt:lpstr>
      <vt:lpstr>Design Issues: Use of entity sets vs. relationship sets</vt:lpstr>
      <vt:lpstr>Cont...</vt:lpstr>
      <vt:lpstr>Placement of Relationship Attributes</vt:lpstr>
      <vt:lpstr>Class Activity (Think and Write)</vt:lpstr>
      <vt:lpstr>Binary Vs. Non-Binary Relationships</vt:lpstr>
      <vt:lpstr>PowerPoint 演示文稿</vt:lpstr>
      <vt:lpstr>Converting Non-Binary Relationships to Binary Form</vt:lpstr>
      <vt:lpstr>Converting Non-Binary Relationships (Cont.)</vt:lpstr>
      <vt:lpstr>PowerPoint 演示文稿</vt:lpstr>
      <vt:lpstr>E-R Design Decisions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Models</dc:title>
  <dc:creator>Microsoft</dc:creator>
  <cp:lastModifiedBy>SFY</cp:lastModifiedBy>
  <cp:revision>404</cp:revision>
  <dcterms:created xsi:type="dcterms:W3CDTF">2024-03-14T01:02:00Z</dcterms:created>
  <dcterms:modified xsi:type="dcterms:W3CDTF">2024-03-20T01:38:53Z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6749C43BBFE64BF99A0EB69ABE664549</vt:lpwstr>
  </property>
  <property fmtid="{D5CDD505-2E9C-101B-9397-08002B2CF9AE}" pid="3" name="KSOProductBuildVer">
    <vt:lpwstr>1033-12.2.0.13489</vt:lpwstr>
  </property>
</Properties>
</file>